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426" r:id="rId3"/>
    <p:sldId id="422" r:id="rId4"/>
    <p:sldId id="425" r:id="rId5"/>
    <p:sldId id="437" r:id="rId6"/>
    <p:sldId id="427" r:id="rId7"/>
    <p:sldId id="415" r:id="rId8"/>
    <p:sldId id="429" r:id="rId9"/>
    <p:sldId id="430" r:id="rId10"/>
    <p:sldId id="434" r:id="rId11"/>
    <p:sldId id="435" r:id="rId12"/>
    <p:sldId id="436" r:id="rId13"/>
    <p:sldId id="431" r:id="rId14"/>
    <p:sldId id="433" r:id="rId15"/>
  </p:sldIdLst>
  <p:sldSz cx="9144000" cy="5143500" type="screen16x9"/>
  <p:notesSz cx="6819900" cy="9918700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7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ручинин Сергей Сергеевич" initials="КСС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59"/>
    <a:srgbClr val="4978B1"/>
    <a:srgbClr val="11437F"/>
    <a:srgbClr val="E6E6E6"/>
    <a:srgbClr val="DDDDDD"/>
    <a:srgbClr val="99CCFF"/>
    <a:srgbClr val="FCFCFC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4660"/>
  </p:normalViewPr>
  <p:slideViewPr>
    <p:cSldViewPr>
      <p:cViewPr varScale="1">
        <p:scale>
          <a:sx n="154" d="100"/>
          <a:sy n="154" d="100"/>
        </p:scale>
        <p:origin x="174" y="126"/>
      </p:cViewPr>
      <p:guideLst>
        <p:guide orient="horz" pos="4565"/>
        <p:guide pos="7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12B008-7F6D-4693-97B8-D9F5B41BE2C3}" type="doc">
      <dgm:prSet loTypeId="urn:microsoft.com/office/officeart/2008/layout/VerticalCurv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8352F0-1820-4E8C-A315-0116CCEEEAF9}">
      <dgm:prSet phldrT="[Текст]" custT="1"/>
      <dgm:spPr/>
      <dgm:t>
        <a:bodyPr/>
        <a:lstStyle/>
        <a:p>
          <a:pPr algn="just"/>
          <a:r>
            <a:rPr lang="ru-RU" sz="1200" dirty="0" smtClean="0">
              <a:latin typeface="Cambria" panose="02040503050406030204" pitchFamily="18" charset="0"/>
            </a:rPr>
            <a:t>Повышение прозрачности бюджетного учета </a:t>
          </a:r>
          <a:endParaRPr lang="ru-RU" sz="1200" dirty="0">
            <a:latin typeface="Cambria" panose="02040503050406030204" pitchFamily="18" charset="0"/>
          </a:endParaRPr>
        </a:p>
      </dgm:t>
    </dgm:pt>
    <dgm:pt modelId="{583CB042-C6EC-4059-8323-6744206FC37B}" type="parTrans" cxnId="{9C6E14E0-0E18-476B-A388-771876AE0007}">
      <dgm:prSet/>
      <dgm:spPr/>
      <dgm:t>
        <a:bodyPr/>
        <a:lstStyle/>
        <a:p>
          <a:endParaRPr lang="ru-RU"/>
        </a:p>
      </dgm:t>
    </dgm:pt>
    <dgm:pt modelId="{509708B1-100F-4215-A842-333C68BA0683}" type="sibTrans" cxnId="{9C6E14E0-0E18-476B-A388-771876AE0007}">
      <dgm:prSet/>
      <dgm:spPr/>
      <dgm:t>
        <a:bodyPr/>
        <a:lstStyle/>
        <a:p>
          <a:endParaRPr lang="ru-RU"/>
        </a:p>
      </dgm:t>
    </dgm:pt>
    <dgm:pt modelId="{47BEF76A-6A63-494E-98FC-091142D48EC9}">
      <dgm:prSet phldrT="[Текст]"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Автоматизация бухгалтерских процессов</a:t>
          </a:r>
          <a:endParaRPr lang="ru-RU" sz="1200" dirty="0">
            <a:latin typeface="Cambria" panose="02040503050406030204" pitchFamily="18" charset="0"/>
          </a:endParaRPr>
        </a:p>
      </dgm:t>
    </dgm:pt>
    <dgm:pt modelId="{A10E1AB8-5F0F-4993-98AE-46F4A0BD5204}" type="parTrans" cxnId="{6B910B38-F0A5-4A8F-B1C6-F91F12FDFE9F}">
      <dgm:prSet/>
      <dgm:spPr/>
      <dgm:t>
        <a:bodyPr/>
        <a:lstStyle/>
        <a:p>
          <a:endParaRPr lang="ru-RU"/>
        </a:p>
      </dgm:t>
    </dgm:pt>
    <dgm:pt modelId="{41A18F2E-4243-408C-9466-44A15161488E}" type="sibTrans" cxnId="{6B910B38-F0A5-4A8F-B1C6-F91F12FDFE9F}">
      <dgm:prSet/>
      <dgm:spPr/>
      <dgm:t>
        <a:bodyPr/>
        <a:lstStyle/>
        <a:p>
          <a:endParaRPr lang="ru-RU"/>
        </a:p>
      </dgm:t>
    </dgm:pt>
    <dgm:pt modelId="{E63E4E69-0C2C-4B64-8B39-38DCDC516094}">
      <dgm:prSet phldrT="[Текст]"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Минимизация бумажного документооборота</a:t>
          </a:r>
          <a:endParaRPr lang="ru-RU" sz="1200" dirty="0">
            <a:latin typeface="Cambria" panose="02040503050406030204" pitchFamily="18" charset="0"/>
          </a:endParaRPr>
        </a:p>
      </dgm:t>
    </dgm:pt>
    <dgm:pt modelId="{3DCFCB7E-274D-481F-B398-C19189AE63F5}" type="parTrans" cxnId="{6EA96586-20A8-4286-B19D-3250C2071265}">
      <dgm:prSet/>
      <dgm:spPr/>
      <dgm:t>
        <a:bodyPr/>
        <a:lstStyle/>
        <a:p>
          <a:endParaRPr lang="ru-RU"/>
        </a:p>
      </dgm:t>
    </dgm:pt>
    <dgm:pt modelId="{4385946B-0ED1-4214-90DD-521A88EB1E9D}" type="sibTrans" cxnId="{6EA96586-20A8-4286-B19D-3250C2071265}">
      <dgm:prSet/>
      <dgm:spPr/>
      <dgm:t>
        <a:bodyPr/>
        <a:lstStyle/>
        <a:p>
          <a:endParaRPr lang="ru-RU"/>
        </a:p>
      </dgm:t>
    </dgm:pt>
    <dgm:pt modelId="{C515FA00-AFA9-43F9-B0F1-3C9AA9F6F707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Унификация форм электронных первичных документов</a:t>
          </a:r>
          <a:endParaRPr lang="ru-RU" sz="1100" dirty="0">
            <a:latin typeface="Cambria" panose="02040503050406030204" pitchFamily="18" charset="0"/>
          </a:endParaRPr>
        </a:p>
      </dgm:t>
    </dgm:pt>
    <dgm:pt modelId="{35AF06FD-0A89-47E7-AE4B-513506B5F167}" type="parTrans" cxnId="{9F963AD6-89F0-4C3E-812E-830CD8FF879C}">
      <dgm:prSet/>
      <dgm:spPr/>
      <dgm:t>
        <a:bodyPr/>
        <a:lstStyle/>
        <a:p>
          <a:endParaRPr lang="ru-RU"/>
        </a:p>
      </dgm:t>
    </dgm:pt>
    <dgm:pt modelId="{751D38B0-5372-4606-933F-F67BD38EFF02}" type="sibTrans" cxnId="{9F963AD6-89F0-4C3E-812E-830CD8FF879C}">
      <dgm:prSet/>
      <dgm:spPr/>
      <dgm:t>
        <a:bodyPr/>
        <a:lstStyle/>
        <a:p>
          <a:endParaRPr lang="ru-RU"/>
        </a:p>
      </dgm:t>
    </dgm:pt>
    <dgm:pt modelId="{97532650-7A35-4188-AEB1-53FD0EEA66B4}">
      <dgm:prSet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Создание</a:t>
          </a:r>
          <a:r>
            <a:rPr lang="ru-RU" sz="1200" baseline="0" dirty="0" smtClean="0">
              <a:latin typeface="Cambria" panose="02040503050406030204" pitchFamily="18" charset="0"/>
            </a:rPr>
            <a:t> единой цифровой среды</a:t>
          </a:r>
          <a:endParaRPr lang="ru-RU" sz="1200" dirty="0">
            <a:latin typeface="Cambria" panose="02040503050406030204" pitchFamily="18" charset="0"/>
          </a:endParaRPr>
        </a:p>
      </dgm:t>
    </dgm:pt>
    <dgm:pt modelId="{0FDC877F-5B07-498A-B9B3-3C8D9C3B6438}" type="parTrans" cxnId="{07947B8F-F729-498E-86A2-863AA5960D0C}">
      <dgm:prSet/>
      <dgm:spPr/>
      <dgm:t>
        <a:bodyPr/>
        <a:lstStyle/>
        <a:p>
          <a:endParaRPr lang="ru-RU"/>
        </a:p>
      </dgm:t>
    </dgm:pt>
    <dgm:pt modelId="{8432203E-4ED5-4909-8FB8-51DEE0E4A63C}" type="sibTrans" cxnId="{07947B8F-F729-498E-86A2-863AA5960D0C}">
      <dgm:prSet/>
      <dgm:spPr/>
      <dgm:t>
        <a:bodyPr/>
        <a:lstStyle/>
        <a:p>
          <a:endParaRPr lang="ru-RU"/>
        </a:p>
      </dgm:t>
    </dgm:pt>
    <dgm:pt modelId="{5BFC9D58-4D97-4A3D-8777-69D1C00EB44E}" type="pres">
      <dgm:prSet presAssocID="{C412B008-7F6D-4693-97B8-D9F5B41BE2C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5485D54-1085-40B1-B9DB-A263B34D7D7B}" type="pres">
      <dgm:prSet presAssocID="{C412B008-7F6D-4693-97B8-D9F5B41BE2C3}" presName="Name1" presStyleCnt="0"/>
      <dgm:spPr/>
    </dgm:pt>
    <dgm:pt modelId="{6E9D5610-166C-48C8-A141-93CF1F1CB787}" type="pres">
      <dgm:prSet presAssocID="{C412B008-7F6D-4693-97B8-D9F5B41BE2C3}" presName="cycle" presStyleCnt="0"/>
      <dgm:spPr/>
    </dgm:pt>
    <dgm:pt modelId="{A402992E-0FB9-4201-8288-6E4C5220D724}" type="pres">
      <dgm:prSet presAssocID="{C412B008-7F6D-4693-97B8-D9F5B41BE2C3}" presName="srcNode" presStyleLbl="node1" presStyleIdx="0" presStyleCnt="5"/>
      <dgm:spPr/>
    </dgm:pt>
    <dgm:pt modelId="{14E95507-C1AE-48CC-BEC6-CD8B23A17BF8}" type="pres">
      <dgm:prSet presAssocID="{C412B008-7F6D-4693-97B8-D9F5B41BE2C3}" presName="conn" presStyleLbl="parChTrans1D2" presStyleIdx="0" presStyleCnt="1"/>
      <dgm:spPr/>
      <dgm:t>
        <a:bodyPr/>
        <a:lstStyle/>
        <a:p>
          <a:endParaRPr lang="ru-RU"/>
        </a:p>
      </dgm:t>
    </dgm:pt>
    <dgm:pt modelId="{85D91450-0EDE-4E82-8955-C1EEEE5A2236}" type="pres">
      <dgm:prSet presAssocID="{C412B008-7F6D-4693-97B8-D9F5B41BE2C3}" presName="extraNode" presStyleLbl="node1" presStyleIdx="0" presStyleCnt="5"/>
      <dgm:spPr/>
    </dgm:pt>
    <dgm:pt modelId="{75189949-FBC6-47E1-832F-A512C143F5B0}" type="pres">
      <dgm:prSet presAssocID="{C412B008-7F6D-4693-97B8-D9F5B41BE2C3}" presName="dstNode" presStyleLbl="node1" presStyleIdx="0" presStyleCnt="5"/>
      <dgm:spPr/>
    </dgm:pt>
    <dgm:pt modelId="{95CFEE5F-E1AD-460E-AF44-2925650A67BF}" type="pres">
      <dgm:prSet presAssocID="{A68352F0-1820-4E8C-A315-0116CCEEEAF9}" presName="text_1" presStyleLbl="node1" presStyleIdx="0" presStyleCnt="5" custLinFactNeighborX="8958" custLinFactNeighborY="-26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1EAA-C5DF-45E8-97B1-32C96613FE8D}" type="pres">
      <dgm:prSet presAssocID="{A68352F0-1820-4E8C-A315-0116CCEEEAF9}" presName="accent_1" presStyleCnt="0"/>
      <dgm:spPr/>
    </dgm:pt>
    <dgm:pt modelId="{85872A1B-B2F6-4D93-830C-9785EA0D0EC7}" type="pres">
      <dgm:prSet presAssocID="{A68352F0-1820-4E8C-A315-0116CCEEEAF9}" presName="accentRepeatNode" presStyleLbl="solidFgAcc1" presStyleIdx="0" presStyleCnt="5" custLinFactNeighborX="10739" custLinFactNeighborY="-21571"/>
      <dgm:spPr/>
    </dgm:pt>
    <dgm:pt modelId="{FE0F4965-0112-4B68-AAC7-3945DC25C549}" type="pres">
      <dgm:prSet presAssocID="{97532650-7A35-4188-AEB1-53FD0EEA66B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1F0B6-CB0D-443E-BB6A-F167781D1F71}" type="pres">
      <dgm:prSet presAssocID="{97532650-7A35-4188-AEB1-53FD0EEA66B4}" presName="accent_2" presStyleCnt="0"/>
      <dgm:spPr/>
    </dgm:pt>
    <dgm:pt modelId="{F96CAC7A-8A6C-48BB-89FB-A0D76F57A63C}" type="pres">
      <dgm:prSet presAssocID="{97532650-7A35-4188-AEB1-53FD0EEA66B4}" presName="accentRepeatNode" presStyleLbl="solidFgAcc1" presStyleIdx="1" presStyleCnt="5"/>
      <dgm:spPr/>
    </dgm:pt>
    <dgm:pt modelId="{A19564C5-A061-4800-BD13-7A8694F379D2}" type="pres">
      <dgm:prSet presAssocID="{C515FA00-AFA9-43F9-B0F1-3C9AA9F6F70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AA3B5-36FA-40BD-AC9C-E1396CD8CED4}" type="pres">
      <dgm:prSet presAssocID="{C515FA00-AFA9-43F9-B0F1-3C9AA9F6F707}" presName="accent_3" presStyleCnt="0"/>
      <dgm:spPr/>
    </dgm:pt>
    <dgm:pt modelId="{62840A1B-339A-4A5E-8784-8B1FCDED5F2A}" type="pres">
      <dgm:prSet presAssocID="{C515FA00-AFA9-43F9-B0F1-3C9AA9F6F707}" presName="accentRepeatNode" presStyleLbl="solidFgAcc1" presStyleIdx="2" presStyleCnt="5"/>
      <dgm:spPr/>
    </dgm:pt>
    <dgm:pt modelId="{AAF8762B-44B7-4353-89F1-F58903054EEC}" type="pres">
      <dgm:prSet presAssocID="{47BEF76A-6A63-494E-98FC-091142D48EC9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87D09-979F-448B-ADE9-5938BA7DE747}" type="pres">
      <dgm:prSet presAssocID="{47BEF76A-6A63-494E-98FC-091142D48EC9}" presName="accent_4" presStyleCnt="0"/>
      <dgm:spPr/>
    </dgm:pt>
    <dgm:pt modelId="{50E56648-6980-4E62-A1B8-AF2ADB2D9F3E}" type="pres">
      <dgm:prSet presAssocID="{47BEF76A-6A63-494E-98FC-091142D48EC9}" presName="accentRepeatNode" presStyleLbl="solidFgAcc1" presStyleIdx="3" presStyleCnt="5"/>
      <dgm:spPr/>
    </dgm:pt>
    <dgm:pt modelId="{A1D55B5A-77E6-46B5-908A-ED70B0D8AFD4}" type="pres">
      <dgm:prSet presAssocID="{E63E4E69-0C2C-4B64-8B39-38DCDC51609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6AA49-D5F2-4402-9D16-AFF7312F99C2}" type="pres">
      <dgm:prSet presAssocID="{E63E4E69-0C2C-4B64-8B39-38DCDC516094}" presName="accent_5" presStyleCnt="0"/>
      <dgm:spPr/>
    </dgm:pt>
    <dgm:pt modelId="{4E91B8BE-506B-4D19-8AFF-CB4778EC39F5}" type="pres">
      <dgm:prSet presAssocID="{E63E4E69-0C2C-4B64-8B39-38DCDC516094}" presName="accentRepeatNode" presStyleLbl="solidFgAcc1" presStyleIdx="4" presStyleCnt="5"/>
      <dgm:spPr/>
    </dgm:pt>
  </dgm:ptLst>
  <dgm:cxnLst>
    <dgm:cxn modelId="{07947B8F-F729-498E-86A2-863AA5960D0C}" srcId="{C412B008-7F6D-4693-97B8-D9F5B41BE2C3}" destId="{97532650-7A35-4188-AEB1-53FD0EEA66B4}" srcOrd="1" destOrd="0" parTransId="{0FDC877F-5B07-498A-B9B3-3C8D9C3B6438}" sibTransId="{8432203E-4ED5-4909-8FB8-51DEE0E4A63C}"/>
    <dgm:cxn modelId="{94BB84BB-2D28-4DD0-8BD8-39199A00FA50}" type="presOf" srcId="{C412B008-7F6D-4693-97B8-D9F5B41BE2C3}" destId="{5BFC9D58-4D97-4A3D-8777-69D1C00EB44E}" srcOrd="0" destOrd="0" presId="urn:microsoft.com/office/officeart/2008/layout/VerticalCurvedList"/>
    <dgm:cxn modelId="{6B910B38-F0A5-4A8F-B1C6-F91F12FDFE9F}" srcId="{C412B008-7F6D-4693-97B8-D9F5B41BE2C3}" destId="{47BEF76A-6A63-494E-98FC-091142D48EC9}" srcOrd="3" destOrd="0" parTransId="{A10E1AB8-5F0F-4993-98AE-46F4A0BD5204}" sibTransId="{41A18F2E-4243-408C-9466-44A15161488E}"/>
    <dgm:cxn modelId="{7EB08FB5-0B2D-42E6-AD66-FE485EF65A7C}" type="presOf" srcId="{A68352F0-1820-4E8C-A315-0116CCEEEAF9}" destId="{95CFEE5F-E1AD-460E-AF44-2925650A67BF}" srcOrd="0" destOrd="0" presId="urn:microsoft.com/office/officeart/2008/layout/VerticalCurvedList"/>
    <dgm:cxn modelId="{9C6E14E0-0E18-476B-A388-771876AE0007}" srcId="{C412B008-7F6D-4693-97B8-D9F5B41BE2C3}" destId="{A68352F0-1820-4E8C-A315-0116CCEEEAF9}" srcOrd="0" destOrd="0" parTransId="{583CB042-C6EC-4059-8323-6744206FC37B}" sibTransId="{509708B1-100F-4215-A842-333C68BA0683}"/>
    <dgm:cxn modelId="{4173CF97-B3CB-4727-A25A-CF15C128FD30}" type="presOf" srcId="{97532650-7A35-4188-AEB1-53FD0EEA66B4}" destId="{FE0F4965-0112-4B68-AAC7-3945DC25C549}" srcOrd="0" destOrd="0" presId="urn:microsoft.com/office/officeart/2008/layout/VerticalCurvedList"/>
    <dgm:cxn modelId="{30DB0FFD-B701-4A63-9F52-FDE190F080F4}" type="presOf" srcId="{47BEF76A-6A63-494E-98FC-091142D48EC9}" destId="{AAF8762B-44B7-4353-89F1-F58903054EEC}" srcOrd="0" destOrd="0" presId="urn:microsoft.com/office/officeart/2008/layout/VerticalCurvedList"/>
    <dgm:cxn modelId="{9F963AD6-89F0-4C3E-812E-830CD8FF879C}" srcId="{C412B008-7F6D-4693-97B8-D9F5B41BE2C3}" destId="{C515FA00-AFA9-43F9-B0F1-3C9AA9F6F707}" srcOrd="2" destOrd="0" parTransId="{35AF06FD-0A89-47E7-AE4B-513506B5F167}" sibTransId="{751D38B0-5372-4606-933F-F67BD38EFF02}"/>
    <dgm:cxn modelId="{6EA96586-20A8-4286-B19D-3250C2071265}" srcId="{C412B008-7F6D-4693-97B8-D9F5B41BE2C3}" destId="{E63E4E69-0C2C-4B64-8B39-38DCDC516094}" srcOrd="4" destOrd="0" parTransId="{3DCFCB7E-274D-481F-B398-C19189AE63F5}" sibTransId="{4385946B-0ED1-4214-90DD-521A88EB1E9D}"/>
    <dgm:cxn modelId="{1BED04FD-1879-436B-BBBD-FED5F49C04BF}" type="presOf" srcId="{C515FA00-AFA9-43F9-B0F1-3C9AA9F6F707}" destId="{A19564C5-A061-4800-BD13-7A8694F379D2}" srcOrd="0" destOrd="0" presId="urn:microsoft.com/office/officeart/2008/layout/VerticalCurvedList"/>
    <dgm:cxn modelId="{7CF5EB30-1941-48CA-891B-D43B38D3EE08}" type="presOf" srcId="{509708B1-100F-4215-A842-333C68BA0683}" destId="{14E95507-C1AE-48CC-BEC6-CD8B23A17BF8}" srcOrd="0" destOrd="0" presId="urn:microsoft.com/office/officeart/2008/layout/VerticalCurvedList"/>
    <dgm:cxn modelId="{ECB34511-69F4-492D-9A39-DAB480A636D7}" type="presOf" srcId="{E63E4E69-0C2C-4B64-8B39-38DCDC516094}" destId="{A1D55B5A-77E6-46B5-908A-ED70B0D8AFD4}" srcOrd="0" destOrd="0" presId="urn:microsoft.com/office/officeart/2008/layout/VerticalCurvedList"/>
    <dgm:cxn modelId="{7A2CCAF3-EC4E-4634-B0C8-211B7F7DCE2A}" type="presParOf" srcId="{5BFC9D58-4D97-4A3D-8777-69D1C00EB44E}" destId="{85485D54-1085-40B1-B9DB-A263B34D7D7B}" srcOrd="0" destOrd="0" presId="urn:microsoft.com/office/officeart/2008/layout/VerticalCurvedList"/>
    <dgm:cxn modelId="{BCCEE73B-9DD6-4B6B-B350-4AB84BBB772B}" type="presParOf" srcId="{85485D54-1085-40B1-B9DB-A263B34D7D7B}" destId="{6E9D5610-166C-48C8-A141-93CF1F1CB787}" srcOrd="0" destOrd="0" presId="urn:microsoft.com/office/officeart/2008/layout/VerticalCurvedList"/>
    <dgm:cxn modelId="{E68D0287-B0B5-4797-8D0E-8D4F8BFD87ED}" type="presParOf" srcId="{6E9D5610-166C-48C8-A141-93CF1F1CB787}" destId="{A402992E-0FB9-4201-8288-6E4C5220D724}" srcOrd="0" destOrd="0" presId="urn:microsoft.com/office/officeart/2008/layout/VerticalCurvedList"/>
    <dgm:cxn modelId="{5D85F910-B452-42F2-92DF-74145C6E1524}" type="presParOf" srcId="{6E9D5610-166C-48C8-A141-93CF1F1CB787}" destId="{14E95507-C1AE-48CC-BEC6-CD8B23A17BF8}" srcOrd="1" destOrd="0" presId="urn:microsoft.com/office/officeart/2008/layout/VerticalCurvedList"/>
    <dgm:cxn modelId="{4B937674-B123-4F4F-8928-8608FBD322A6}" type="presParOf" srcId="{6E9D5610-166C-48C8-A141-93CF1F1CB787}" destId="{85D91450-0EDE-4E82-8955-C1EEEE5A2236}" srcOrd="2" destOrd="0" presId="urn:microsoft.com/office/officeart/2008/layout/VerticalCurvedList"/>
    <dgm:cxn modelId="{9E3D5926-C771-48A0-B067-04516C1D726F}" type="presParOf" srcId="{6E9D5610-166C-48C8-A141-93CF1F1CB787}" destId="{75189949-FBC6-47E1-832F-A512C143F5B0}" srcOrd="3" destOrd="0" presId="urn:microsoft.com/office/officeart/2008/layout/VerticalCurvedList"/>
    <dgm:cxn modelId="{78C33945-16EF-4AFC-9C81-06284CD76A4C}" type="presParOf" srcId="{85485D54-1085-40B1-B9DB-A263B34D7D7B}" destId="{95CFEE5F-E1AD-460E-AF44-2925650A67BF}" srcOrd="1" destOrd="0" presId="urn:microsoft.com/office/officeart/2008/layout/VerticalCurvedList"/>
    <dgm:cxn modelId="{A84C70EA-52DD-439D-AB88-C2639489E59F}" type="presParOf" srcId="{85485D54-1085-40B1-B9DB-A263B34D7D7B}" destId="{573F1EAA-C5DF-45E8-97B1-32C96613FE8D}" srcOrd="2" destOrd="0" presId="urn:microsoft.com/office/officeart/2008/layout/VerticalCurvedList"/>
    <dgm:cxn modelId="{031DF2EB-FC8D-4270-A516-7F6953A5B079}" type="presParOf" srcId="{573F1EAA-C5DF-45E8-97B1-32C96613FE8D}" destId="{85872A1B-B2F6-4D93-830C-9785EA0D0EC7}" srcOrd="0" destOrd="0" presId="urn:microsoft.com/office/officeart/2008/layout/VerticalCurvedList"/>
    <dgm:cxn modelId="{774C7F9C-3328-4C81-9545-D2C9EF115CE2}" type="presParOf" srcId="{85485D54-1085-40B1-B9DB-A263B34D7D7B}" destId="{FE0F4965-0112-4B68-AAC7-3945DC25C549}" srcOrd="3" destOrd="0" presId="urn:microsoft.com/office/officeart/2008/layout/VerticalCurvedList"/>
    <dgm:cxn modelId="{DB250731-2731-4D1E-B0DF-7DAEC51EFFC7}" type="presParOf" srcId="{85485D54-1085-40B1-B9DB-A263B34D7D7B}" destId="{72D1F0B6-CB0D-443E-BB6A-F167781D1F71}" srcOrd="4" destOrd="0" presId="urn:microsoft.com/office/officeart/2008/layout/VerticalCurvedList"/>
    <dgm:cxn modelId="{91896AA7-397A-414D-8A99-0CD9943D5BE2}" type="presParOf" srcId="{72D1F0B6-CB0D-443E-BB6A-F167781D1F71}" destId="{F96CAC7A-8A6C-48BB-89FB-A0D76F57A63C}" srcOrd="0" destOrd="0" presId="urn:microsoft.com/office/officeart/2008/layout/VerticalCurvedList"/>
    <dgm:cxn modelId="{1604FC05-1487-41CD-AA34-F90E3ABA93E3}" type="presParOf" srcId="{85485D54-1085-40B1-B9DB-A263B34D7D7B}" destId="{A19564C5-A061-4800-BD13-7A8694F379D2}" srcOrd="5" destOrd="0" presId="urn:microsoft.com/office/officeart/2008/layout/VerticalCurvedList"/>
    <dgm:cxn modelId="{FE598AAF-A0A4-4E91-9346-EBC486930A97}" type="presParOf" srcId="{85485D54-1085-40B1-B9DB-A263B34D7D7B}" destId="{CBCAA3B5-36FA-40BD-AC9C-E1396CD8CED4}" srcOrd="6" destOrd="0" presId="urn:microsoft.com/office/officeart/2008/layout/VerticalCurvedList"/>
    <dgm:cxn modelId="{32DEC0A1-8F79-4542-A449-0CEA244142A4}" type="presParOf" srcId="{CBCAA3B5-36FA-40BD-AC9C-E1396CD8CED4}" destId="{62840A1B-339A-4A5E-8784-8B1FCDED5F2A}" srcOrd="0" destOrd="0" presId="urn:microsoft.com/office/officeart/2008/layout/VerticalCurvedList"/>
    <dgm:cxn modelId="{CCDD1B3E-7819-4502-85A8-9250B75A5FE1}" type="presParOf" srcId="{85485D54-1085-40B1-B9DB-A263B34D7D7B}" destId="{AAF8762B-44B7-4353-89F1-F58903054EEC}" srcOrd="7" destOrd="0" presId="urn:microsoft.com/office/officeart/2008/layout/VerticalCurvedList"/>
    <dgm:cxn modelId="{2AC920A1-7C1E-4B69-A27E-F4991A4A5FE8}" type="presParOf" srcId="{85485D54-1085-40B1-B9DB-A263B34D7D7B}" destId="{95287D09-979F-448B-ADE9-5938BA7DE747}" srcOrd="8" destOrd="0" presId="urn:microsoft.com/office/officeart/2008/layout/VerticalCurvedList"/>
    <dgm:cxn modelId="{174428AF-11F5-4F53-A0F6-486460F4C7DA}" type="presParOf" srcId="{95287D09-979F-448B-ADE9-5938BA7DE747}" destId="{50E56648-6980-4E62-A1B8-AF2ADB2D9F3E}" srcOrd="0" destOrd="0" presId="urn:microsoft.com/office/officeart/2008/layout/VerticalCurvedList"/>
    <dgm:cxn modelId="{D89300A5-6754-4BEF-8F86-DC641BA6D84F}" type="presParOf" srcId="{85485D54-1085-40B1-B9DB-A263B34D7D7B}" destId="{A1D55B5A-77E6-46B5-908A-ED70B0D8AFD4}" srcOrd="9" destOrd="0" presId="urn:microsoft.com/office/officeart/2008/layout/VerticalCurvedList"/>
    <dgm:cxn modelId="{0AA9FCF2-9F5F-4BCD-8261-2C7CB75B3757}" type="presParOf" srcId="{85485D54-1085-40B1-B9DB-A263B34D7D7B}" destId="{68A6AA49-D5F2-4402-9D16-AFF7312F99C2}" srcOrd="10" destOrd="0" presId="urn:microsoft.com/office/officeart/2008/layout/VerticalCurvedList"/>
    <dgm:cxn modelId="{5B249E51-C23A-44C6-A7A3-F9E402749398}" type="presParOf" srcId="{68A6AA49-D5F2-4402-9D16-AFF7312F99C2}" destId="{4E91B8BE-506B-4D19-8AFF-CB4778EC39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3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62483" y="3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/>
          <a:lstStyle>
            <a:lvl1pPr algn="r">
              <a:defRPr sz="2200"/>
            </a:lvl1pPr>
          </a:lstStyle>
          <a:p>
            <a:r>
              <a:rPr lang="ru-RU" smtClean="0"/>
              <a:t>21.09.2023</a:t>
            </a: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3736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62483" y="9423736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2483" y="3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/>
          <a:lstStyle>
            <a:lvl1pPr algn="r">
              <a:defRPr sz="2200"/>
            </a:lvl1pPr>
          </a:lstStyle>
          <a:p>
            <a:r>
              <a:rPr lang="ru-RU" smtClean="0"/>
              <a:t>21.09.2023</a:t>
            </a:r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41425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36" tIns="84917" rIns="169836" bIns="8491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616" y="4774954"/>
            <a:ext cx="5456672" cy="3906339"/>
          </a:xfrm>
          <a:prstGeom prst="rect">
            <a:avLst/>
          </a:prstGeom>
        </p:spPr>
        <p:txBody>
          <a:bodyPr vert="horz" lIns="169836" tIns="84917" rIns="169836" bIns="8491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3736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2483" y="9423736"/>
            <a:ext cx="2955541" cy="494965"/>
          </a:xfrm>
          <a:prstGeom prst="rect">
            <a:avLst/>
          </a:prstGeom>
        </p:spPr>
        <p:txBody>
          <a:bodyPr vert="horz" lIns="169836" tIns="84917" rIns="169836" bIns="84917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41425"/>
            <a:ext cx="5943600" cy="3343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269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76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274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440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65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55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113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752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145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xmlns="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9/21/2023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9/21/2023</a:t>
            </a:fld>
            <a:endParaRPr lang="en-US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xmlns="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83459"/>
            <a:ext cx="2103120" cy="439079"/>
          </a:xfrm>
        </p:spPr>
        <p:txBody>
          <a:bodyPr/>
          <a:lstStyle/>
          <a:p>
            <a:fld id="{1FB54944-417F-4596-98D8-3ECD53C1D52D}" type="datetime1">
              <a:rPr lang="en-US" smtClean="0"/>
              <a:t>9/21/2023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0" y="4783465"/>
            <a:ext cx="2926080" cy="4390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3680" y="4783465"/>
            <a:ext cx="2103120" cy="268856"/>
          </a:xfrm>
        </p:spPr>
        <p:txBody>
          <a:bodyPr/>
          <a:lstStyle/>
          <a:p>
            <a:fld id="{FAA6C436-0D4A-4340-A2B7-930FFE7E96A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726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9/21/2023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7" r:id="rId3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image" Target="../media/image20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TextBox 9"/>
          <p:cNvSpPr txBox="1"/>
          <p:nvPr/>
        </p:nvSpPr>
        <p:spPr>
          <a:xfrm>
            <a:off x="-3199" y="1581150"/>
            <a:ext cx="9147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Опыт Федерального </a:t>
            </a:r>
            <a:r>
              <a:rPr lang="ru-RU" sz="2400" b="1" dirty="0" smtClean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казначейства по </a:t>
            </a:r>
            <a:r>
              <a:rPr lang="ru-RU" sz="24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электронному </a:t>
            </a:r>
            <a:r>
              <a:rPr lang="ru-RU" sz="2400" b="1" dirty="0" smtClean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взаимодействию</a:t>
            </a:r>
            <a:r>
              <a:rPr lang="ru-RU" sz="24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при </a:t>
            </a:r>
            <a:r>
              <a:rPr lang="ru-RU" sz="24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централизации учетных</a:t>
            </a:r>
          </a:p>
          <a:p>
            <a:pPr algn="ctr"/>
            <a:r>
              <a:rPr lang="ru-RU" sz="2400" b="1" dirty="0" smtClean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полномочий</a:t>
            </a:r>
            <a:endParaRPr lang="ru-RU" sz="2400" b="1" dirty="0">
              <a:solidFill>
                <a:srgbClr val="11437F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4803086"/>
            <a:ext cx="3638149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8" dirty="0" smtClean="0">
                <a:solidFill>
                  <a:schemeClr val="bg1">
                    <a:lumMod val="65000"/>
                  </a:schemeClr>
                </a:solidFill>
              </a:rPr>
              <a:t>www.roskaz</a:t>
            </a:r>
            <a:r>
              <a:rPr lang="en-US" sz="1268" dirty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en-US" sz="1268" dirty="0" smtClean="0">
                <a:solidFill>
                  <a:schemeClr val="bg1">
                    <a:lumMod val="65000"/>
                  </a:schemeClr>
                </a:solidFill>
              </a:rPr>
              <a:t>a.ru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сентябрь 2023 г.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  <p:sp>
        <p:nvSpPr>
          <p:cNvPr id="17" name="Объект 8"/>
          <p:cNvSpPr txBox="1">
            <a:spLocks/>
          </p:cNvSpPr>
          <p:nvPr/>
        </p:nvSpPr>
        <p:spPr>
          <a:xfrm>
            <a:off x="464875" y="4278993"/>
            <a:ext cx="3752267" cy="450783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725145">
              <a:defRPr>
                <a:latin typeface="+mn-lt"/>
                <a:ea typeface="+mn-ea"/>
                <a:cs typeface="+mn-cs"/>
              </a:defRPr>
            </a:lvl2pPr>
            <a:lvl3pPr marL="1450291">
              <a:defRPr>
                <a:latin typeface="+mn-lt"/>
                <a:ea typeface="+mn-ea"/>
                <a:cs typeface="+mn-cs"/>
              </a:defRPr>
            </a:lvl3pPr>
            <a:lvl4pPr marL="2175435">
              <a:defRPr>
                <a:latin typeface="+mn-lt"/>
                <a:ea typeface="+mn-ea"/>
                <a:cs typeface="+mn-cs"/>
              </a:defRPr>
            </a:lvl4pPr>
            <a:lvl5pPr marL="2900580">
              <a:defRPr>
                <a:latin typeface="+mn-lt"/>
                <a:ea typeface="+mn-ea"/>
                <a:cs typeface="+mn-cs"/>
              </a:defRPr>
            </a:lvl5pPr>
            <a:lvl6pPr marL="3625726">
              <a:defRPr>
                <a:latin typeface="+mn-lt"/>
                <a:ea typeface="+mn-ea"/>
                <a:cs typeface="+mn-cs"/>
              </a:defRPr>
            </a:lvl6pPr>
            <a:lvl7pPr marL="4350871">
              <a:defRPr>
                <a:latin typeface="+mn-lt"/>
                <a:ea typeface="+mn-ea"/>
                <a:cs typeface="+mn-cs"/>
              </a:defRPr>
            </a:lvl7pPr>
            <a:lvl8pPr marL="5076016">
              <a:defRPr>
                <a:latin typeface="+mn-lt"/>
                <a:ea typeface="+mn-ea"/>
                <a:cs typeface="+mn-cs"/>
              </a:defRPr>
            </a:lvl8pPr>
            <a:lvl9pPr marL="5801162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b="1" i="1" dirty="0" smtClean="0">
                <a:solidFill>
                  <a:srgbClr val="11437F"/>
                </a:solidFill>
                <a:latin typeface="Cambria" panose="02040503050406030204" pitchFamily="18" charset="0"/>
                <a:ea typeface="Helvetica Neue"/>
                <a:cs typeface="Times New Roman" panose="02020603050405020304" pitchFamily="18" charset="0"/>
              </a:rPr>
              <a:t>Начальник Управления централизованной бухгалтерии – главный бухгалтер</a:t>
            </a:r>
          </a:p>
          <a:p>
            <a:r>
              <a:rPr lang="ru-RU" sz="1000" b="1" i="1" kern="1200" dirty="0" smtClean="0">
                <a:solidFill>
                  <a:srgbClr val="11437F"/>
                </a:solidFill>
                <a:latin typeface="Cambria" panose="02040503050406030204" pitchFamily="18" charset="0"/>
                <a:ea typeface="Helvetica Neue"/>
                <a:cs typeface="Times New Roman" panose="02020603050405020304" pitchFamily="18" charset="0"/>
              </a:rPr>
              <a:t>Морозова В.И</a:t>
            </a:r>
            <a:r>
              <a:rPr lang="ru-RU" sz="1000" b="1" i="1" kern="1200" dirty="0" smtClean="0">
                <a:solidFill>
                  <a:prstClr val="black"/>
                </a:solidFill>
                <a:latin typeface="Cambria" panose="02040503050406030204" pitchFamily="18" charset="0"/>
                <a:ea typeface="Helvetica Neue"/>
                <a:cs typeface="Times New Roman" panose="02020603050405020304" pitchFamily="18" charset="0"/>
              </a:rPr>
              <a:t>.</a:t>
            </a:r>
            <a:endParaRPr lang="ru-RU" sz="1000" b="1" i="1" kern="1200" dirty="0">
              <a:solidFill>
                <a:prstClr val="black"/>
              </a:solidFill>
              <a:latin typeface="Cambria" panose="02040503050406030204" pitchFamily="18" charset="0"/>
              <a:ea typeface="Helvetica Neue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9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Предложения по совершенствованию унифицированных электронных документов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302125"/>
              </p:ext>
            </p:extLst>
          </p:nvPr>
        </p:nvGraphicFramePr>
        <p:xfrm>
          <a:off x="152400" y="895351"/>
          <a:ext cx="8761879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/>
                <a:gridCol w="3200400"/>
                <a:gridCol w="3123079"/>
              </a:tblGrid>
              <a:tr h="25876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формы</a:t>
                      </a:r>
                      <a:endParaRPr lang="ru-RU" sz="1200" b="1" dirty="0" smtClean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Комментарий/Вопросы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Предложения</a:t>
                      </a:r>
                      <a:endParaRPr lang="ru-RU" sz="1200" b="1" dirty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44879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прекращении признания активами объектов нефинансовых активов (ф. 0510440)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Согласно порядку заполнения документа,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прекращении признания активами объектов нефинансовых активов (ф. 0510440)</a:t>
                      </a:r>
                      <a:r>
                        <a:rPr lang="ru-RU" sz="900" baseline="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оформляется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по результатам инвентаризации нефинансовых активов в отношении соответствующего ответственного лица и места хранения.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Вместе с тем до издания Приказа № 61н субъекты учета в ходе текущей деятельности в течение года определяли перечень имущества, подлежащего списанию с балансового учета, проводили соответствующие процедуры и отражали указанные операции в учете.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Требование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Приказа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№ 61н о проведении инвентаризации усложняет и дублирует процесс принятия решения, привлекает к участию множество лиц - 2 (две) комиссии (инвентаризационная и по поступлению и выбытию активов), принимающих аналогичные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решения. </a:t>
                      </a:r>
                      <a:endParaRPr lang="en-US" sz="900" dirty="0" smtClean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Отразить требование о проведении инвентаризации только в случаях выявления излишков и недостач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69221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о признании безнадежной к взысканию задолженности по доходам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(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ф. 0510436),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списании задолженности, невостребованной кредиторами со счета __ (ф.  0510437),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признании (восстановлении) сомнительной задолженности по доходам 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(ф. 0510445)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Отсутствие возможности формирования Акта о признании безнадежной к взысканию задолженности по доходам (ф. 0510436), Решение о списании задолженности, невостребованной кредиторами со счета __ (ф.  0510437), Решение о признании (восстановлении) сомнительной задолженности по доходам (ф. 0510445) без проведения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инвентаризации.</a:t>
                      </a: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Предусмотреть возможность принятия соответствующих решений без проведения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инвентаризации.</a:t>
                      </a: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60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10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Предложения по совершенствованию унифицированных электронных документов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2298"/>
              </p:ext>
            </p:extLst>
          </p:nvPr>
        </p:nvGraphicFramePr>
        <p:xfrm>
          <a:off x="152400" y="895350"/>
          <a:ext cx="8761879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0800"/>
                <a:gridCol w="3048000"/>
                <a:gridCol w="3123079"/>
              </a:tblGrid>
              <a:tr h="22860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формы</a:t>
                      </a:r>
                      <a:endParaRPr lang="ru-RU" sz="1200" b="1" dirty="0" smtClean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Комментарий/Вопросы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Предложения</a:t>
                      </a:r>
                      <a:endParaRPr lang="ru-RU" sz="1200" b="1" dirty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об утилизации (уничтожении) материальных ценностей (ф. 0510435)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об утилизации (уничтожении) материальных ценностей (ф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. 0510435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900" baseline="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применяется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 случае утилизации объектов как собственными силами, так и в случаях привлечения специализированной организации, что является абсолютно бессмысленным, ведь комиссия составляет и подписывает документ по уже уничтоженным материальным ценностям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900" dirty="0" smtClean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Применение Акта об утилизации (уничтожении) материальных ценностей (ф. 0510435)</a:t>
                      </a:r>
                      <a:r>
                        <a:rPr lang="ru-RU" sz="900" baseline="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только в случае утилизации объектов собственными силами.</a:t>
                      </a: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о списании объектов нефинансовых активов (кроме транспортных средств)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    (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ф. 0510454),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о списании транспортного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средства      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(ф. 0510456)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Дублирование процедур списания объектов.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Инвентаризация – Акт о результатах инвентаризации (ф. 0510463) –</a:t>
                      </a:r>
                      <a:r>
                        <a:rPr lang="ru-RU" sz="900" baseline="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прекращении признания активами объектов нефинансовых активов (ф. 0510440) – Акты о списании – Акт об утилизации (уничтожении) материальных ценностей (ф. 0510435).</a:t>
                      </a:r>
                    </a:p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Исключение формирования Актов о списании при наличии Решения о прекращении признания активами объектов нефинансовых активов (ф. 0510440) или предусмотреть списание с балансового учета объектов на основании Актов о списании не только в случаях уничтожения МЦ или недостач.</a:t>
                      </a: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командировании на территории Российской Федерации (ф. 0504512),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Изменение Решения о командировании на территории Российской Федерации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(ф. 0504513),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командировании на территорию иностранного государства (ф. 0504515),</a:t>
                      </a:r>
                    </a:p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Изменение Решения о командировании на территорию иностранного государства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 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(ф. 0504516)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Инструкцией № 157н введена аналитика - предельная дата исполнения, при этом в первичных документах не предусмотрены соответствующие поля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Добавить поле «предельная дата исполнения» 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94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11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Предложения по совершенствованию унифицированных электронных документов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700631"/>
              </p:ext>
            </p:extLst>
          </p:nvPr>
        </p:nvGraphicFramePr>
        <p:xfrm>
          <a:off x="152400" y="895350"/>
          <a:ext cx="8761879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/>
                <a:gridCol w="3352800"/>
                <a:gridCol w="3123079"/>
              </a:tblGrid>
              <a:tr h="22860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формы</a:t>
                      </a:r>
                      <a:endParaRPr lang="ru-RU" sz="1200" b="1" dirty="0" smtClean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Комментарий/Вопросы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Предложения</a:t>
                      </a:r>
                      <a:endParaRPr lang="ru-RU" sz="1200" b="1" dirty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83080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Приказом № 61н закреплена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норма,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что при отсутствии организационно-технической возможности субъекта учета формирования и хранения электронных документов, формы унифицированных электронных первичных учетных документов применяются для формирования первичных учетных документов на бумажном носителе с одновременным представлением лицу, на которое возложено ведение бухгалтерского учета, электронного образа (скан копии) такого документа. В настоящий момент ни один разработчик информационных систем не может оперативно реализовать изменения, что приводит к ручному формированию документов, которые должны быть электронными.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На обсуждение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83080">
                <a:tc>
                  <a:txBody>
                    <a:bodyPr/>
                    <a:lstStyle/>
                    <a:p>
                      <a:pPr marL="0" algn="l"/>
                      <a:endParaRPr lang="ru-RU" sz="900" dirty="0" smtClean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55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12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9950" y="133350"/>
            <a:ext cx="701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altLang="ru-RU" sz="1800" b="1" dirty="0">
                <a:solidFill>
                  <a:srgbClr val="11437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Текущие </a:t>
            </a:r>
            <a:r>
              <a:rPr lang="ru-RU" altLang="ru-RU" sz="1800" b="1" dirty="0" smtClean="0">
                <a:solidFill>
                  <a:srgbClr val="11437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вопросы</a:t>
            </a:r>
            <a:endParaRPr lang="ru-RU" altLang="ru-RU" sz="1800" b="1" dirty="0">
              <a:solidFill>
                <a:srgbClr val="11437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Прямоугольник 29"/>
          <p:cNvSpPr>
            <a:spLocks noChangeArrowheads="1"/>
          </p:cNvSpPr>
          <p:nvPr/>
        </p:nvSpPr>
        <p:spPr bwMode="auto">
          <a:xfrm>
            <a:off x="2362200" y="1504950"/>
            <a:ext cx="6264000" cy="18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обеспечена доработка модуля </a:t>
            </a:r>
            <a:r>
              <a:rPr lang="ru-RU" altLang="ru-RU" sz="12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формирования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начислений и квитирования оплат подсистемы управления доходами государственной интегрированной информационной системы управления общественными финансами </a:t>
            </a:r>
            <a:r>
              <a:rPr lang="ru-RU" altLang="ru-RU" sz="12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«Электронный бюджет», а также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</a:rPr>
              <a:t>ведомственных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информационных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</a:rPr>
              <a:t>систем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главных администраторов (администраторов) доходов бюджета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ru-RU" sz="1200" dirty="0" smtClean="0">
                <a:solidFill>
                  <a:srgbClr val="4978B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------------------------------------</a:t>
            </a:r>
            <a:endParaRPr lang="ru-RU" altLang="ru-RU" sz="1200" dirty="0">
              <a:solidFill>
                <a:srgbClr val="4978B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Отсутствует </a:t>
            </a:r>
            <a:r>
              <a:rPr lang="ru-RU" altLang="ru-RU" sz="12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унифицированная форма решения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главных администраторов (администраторов) доходов </a:t>
            </a:r>
            <a:r>
              <a:rPr lang="ru-RU" altLang="ru-RU" sz="12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бюджета по зачету платежей от третьих лиц, а также по уточнению аналитических признаков</a:t>
            </a:r>
            <a:endParaRPr lang="ru-RU" altLang="ru-RU" sz="1200" dirty="0">
              <a:solidFill>
                <a:srgbClr val="003B59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ct val="0"/>
              </a:spcBef>
              <a:buFontTx/>
              <a:buAutoNum type="arabicPeriod"/>
            </a:pPr>
            <a:endParaRPr lang="ru-RU" altLang="ru-RU" sz="2000" dirty="0">
              <a:solidFill>
                <a:srgbClr val="003B59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Прямоугольник 29"/>
          <p:cNvSpPr>
            <a:spLocks noChangeArrowheads="1"/>
          </p:cNvSpPr>
          <p:nvPr/>
        </p:nvSpPr>
        <p:spPr bwMode="auto">
          <a:xfrm>
            <a:off x="838200" y="830818"/>
            <a:ext cx="78486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800"/>
              </a:lnSpc>
              <a:buNone/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Взаимодействие с администраторами доходов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38200" y="127635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29"/>
          <p:cNvSpPr>
            <a:spLocks noChangeArrowheads="1"/>
          </p:cNvSpPr>
          <p:nvPr/>
        </p:nvSpPr>
        <p:spPr bwMode="auto">
          <a:xfrm>
            <a:off x="822960" y="3508037"/>
            <a:ext cx="78486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800"/>
              </a:lnSpc>
              <a:buNone/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Проблемы технической реализации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22960" y="3953569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29"/>
          <p:cNvSpPr>
            <a:spLocks noChangeArrowheads="1"/>
          </p:cNvSpPr>
          <p:nvPr/>
        </p:nvSpPr>
        <p:spPr bwMode="auto">
          <a:xfrm>
            <a:off x="2261870" y="4321805"/>
            <a:ext cx="626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Дата отражения в учете и невозможность обработки документов после закрытия отчетного периода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69" y="4170146"/>
            <a:ext cx="594315" cy="5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3060" y="199768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13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400300" y="2306068"/>
            <a:ext cx="4343400" cy="5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rgbClr val="11437F"/>
                </a:solidFill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367688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1588" y="396875"/>
            <a:ext cx="9140825" cy="28098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lIns="0" tIns="0" rIns="0" bIns="0"/>
          <a:lstStyle/>
          <a:p>
            <a:pPr>
              <a:defRPr/>
            </a:pPr>
            <a:endParaRPr sz="2855" dirty="0">
              <a:latin typeface="Cambria" panose="02040503050406030204" pitchFamily="18" charset="0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775575" y="4933950"/>
            <a:ext cx="270000" cy="15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fld id="{77810F07-1EAE-4F58-9CDE-45778B1E1DBC}" type="slidenum">
              <a:rPr lang="ru-RU" altLang="ru-RU" sz="1000">
                <a:latin typeface="Cambria" panose="02040503050406030204" pitchFamily="18" charset="0"/>
              </a:rPr>
              <a:pPr/>
              <a:t>1</a:t>
            </a:fld>
            <a:endParaRPr lang="ru-RU" altLang="ru-RU" sz="1000" dirty="0">
              <a:latin typeface="Cambria" panose="02040503050406030204" pitchFamily="18" charset="0"/>
            </a:endParaRPr>
          </a:p>
        </p:txBody>
      </p:sp>
      <p:sp>
        <p:nvSpPr>
          <p:cNvPr id="9220" name="TextBox 19"/>
          <p:cNvSpPr txBox="1">
            <a:spLocks noChangeArrowheads="1"/>
          </p:cNvSpPr>
          <p:nvPr/>
        </p:nvSpPr>
        <p:spPr bwMode="auto">
          <a:xfrm>
            <a:off x="2673350" y="200047"/>
            <a:ext cx="6372225" cy="24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600" b="1" i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Реализация Постановления № 153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942871" y="832865"/>
            <a:ext cx="5134454" cy="7725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2000" b="1" dirty="0">
                <a:solidFill>
                  <a:srgbClr val="00B050"/>
                </a:solidFill>
                <a:latin typeface="Cambria" panose="02040503050406030204" pitchFamily="18" charset="0"/>
              </a:rPr>
              <a:t>50 </a:t>
            </a:r>
            <a:r>
              <a:rPr lang="ru-RU" sz="2000" b="1" dirty="0">
                <a:solidFill>
                  <a:srgbClr val="003B59"/>
                </a:solidFill>
                <a:latin typeface="Cambria" panose="02040503050406030204" pitchFamily="18" charset="0"/>
              </a:rPr>
              <a:t>ФОИВ</a:t>
            </a:r>
            <a:r>
              <a:rPr lang="ru-RU" sz="1600" dirty="0">
                <a:latin typeface="Cambria" panose="02040503050406030204" pitchFamily="18" charset="0"/>
                <a:cs typeface="Arial" pitchFamily="34" charset="0"/>
              </a:rPr>
              <a:t>,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1600" dirty="0">
                <a:solidFill>
                  <a:srgbClr val="003B59"/>
                </a:solidFill>
                <a:latin typeface="Cambria" panose="02040503050406030204" pitchFamily="18" charset="0"/>
                <a:cs typeface="Arial" pitchFamily="34" charset="0"/>
              </a:rPr>
              <a:t>руководство деятельностью которых осуществляет Правительство Российской Федерации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547491" y="1637817"/>
            <a:ext cx="2084787" cy="29700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Минфин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Минкультуры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Минвостокразвития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Минздрав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Минобрнауки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Минприроды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Минпромторг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Минпросвещения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Минсельхоз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Минспорт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Минстрой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Минтранс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Минтруд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Минцифры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Минэкономразвития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Минэнерго </a:t>
            </a: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России</a:t>
            </a:r>
          </a:p>
          <a:p>
            <a:pPr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Казначейство </a:t>
            </a: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России</a:t>
            </a:r>
            <a:endParaRPr lang="ru-RU" sz="1100" dirty="0">
              <a:solidFill>
                <a:srgbClr val="376092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20098" y="1637817"/>
            <a:ext cx="1980000" cy="29700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Росавиация</a:t>
            </a:r>
            <a:endParaRPr lang="ru-RU" sz="1100" dirty="0">
              <a:solidFill>
                <a:srgbClr val="376092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Росавтодор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Росаккредитация</a:t>
            </a:r>
          </a:p>
          <a:p>
            <a:pPr eaLnBrk="1" hangingPunct="1">
              <a:defRPr/>
            </a:pP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Росводресурсы</a:t>
            </a:r>
            <a:endParaRPr lang="ru-RU" sz="1100" dirty="0">
              <a:solidFill>
                <a:srgbClr val="376092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Росгидромет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Росжелдор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Росздравнадзор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Росимущество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Роскомнадзор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Рослесхоз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Росмолодежь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Росморречфлот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Роснедра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Рособрнадзор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Роспатент</a:t>
            </a:r>
          </a:p>
          <a:p>
            <a:pPr eaLnBrk="1" hangingPunct="1">
              <a:defRPr/>
            </a:pP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Роспотребнадзор</a:t>
            </a:r>
          </a:p>
          <a:p>
            <a:pPr>
              <a:defRPr/>
            </a:pPr>
            <a:r>
              <a:rPr lang="ru-RU" sz="1100" dirty="0" smtClean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Росалкогольрегулирование</a:t>
            </a:r>
            <a:endParaRPr lang="ru-RU" sz="1100" dirty="0">
              <a:solidFill>
                <a:srgbClr val="376092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361668" y="1637817"/>
            <a:ext cx="1980000" cy="29700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Росприроднадзор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Росреестр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Росрыболовство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Россельхознадзор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Росстандарт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Росстат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Ростехнадзор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Ространснадзор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Роструд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Ростуризм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ФАДН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ФАС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Федеральная пробирная палата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ФМБА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ФНС России</a:t>
            </a:r>
          </a:p>
          <a:p>
            <a:pPr eaLnBrk="1" hangingPunct="1">
              <a:defRPr/>
            </a:pPr>
            <a:r>
              <a:rPr lang="ru-RU" sz="1100" dirty="0">
                <a:solidFill>
                  <a:srgbClr val="376092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ФТС России</a:t>
            </a:r>
          </a:p>
        </p:txBody>
      </p:sp>
      <p:sp>
        <p:nvSpPr>
          <p:cNvPr id="47" name="Прямоугольник 29"/>
          <p:cNvSpPr>
            <a:spLocks noChangeArrowheads="1"/>
          </p:cNvSpPr>
          <p:nvPr/>
        </p:nvSpPr>
        <p:spPr bwMode="auto">
          <a:xfrm>
            <a:off x="546528" y="1557201"/>
            <a:ext cx="31320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2 </a:t>
            </a:r>
            <a:r>
              <a:rPr lang="ru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132</a:t>
            </a:r>
            <a:r>
              <a:rPr lang="en-US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получателей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бюджетных средств</a:t>
            </a:r>
            <a:endParaRPr lang="ru-RU" altLang="ru-RU" sz="1600" dirty="0">
              <a:solidFill>
                <a:srgbClr val="003B59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0" name="Picture 36" descr="C:\Users\2323\AppData\Local\Temp\office-block-1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68" y="1700186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Прямоугольник 29"/>
          <p:cNvSpPr>
            <a:spLocks noChangeArrowheads="1"/>
          </p:cNvSpPr>
          <p:nvPr/>
        </p:nvSpPr>
        <p:spPr bwMode="auto">
          <a:xfrm>
            <a:off x="509472" y="2791637"/>
            <a:ext cx="313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ru-RU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4</a:t>
            </a:r>
            <a:r>
              <a:rPr lang="ru-RU" altLang="ru-RU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02 тыс. </a:t>
            </a:r>
            <a:r>
              <a:rPr lang="ru-RU" altLang="ru-RU" sz="16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сотрудников</a:t>
            </a:r>
          </a:p>
        </p:txBody>
      </p:sp>
      <p:pic>
        <p:nvPicPr>
          <p:cNvPr id="63" name="Picture 2" descr="C:\Users\2323\AppData\Local\Temp\teamwor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2" y="2796916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Прямоугольник 29"/>
          <p:cNvSpPr>
            <a:spLocks noChangeArrowheads="1"/>
          </p:cNvSpPr>
          <p:nvPr/>
        </p:nvSpPr>
        <p:spPr bwMode="auto">
          <a:xfrm>
            <a:off x="496772" y="3667647"/>
            <a:ext cx="313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B050"/>
                </a:solidFill>
                <a:latin typeface="Cambria" panose="02040503050406030204" pitchFamily="18" charset="0"/>
              </a:rPr>
              <a:t>3 600 </a:t>
            </a:r>
            <a:r>
              <a:rPr lang="ru-RU" altLang="ru-RU" sz="16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бухгалтеров ФК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(было </a:t>
            </a:r>
            <a:r>
              <a:rPr lang="ru-RU" altLang="ru-RU" sz="1400" b="1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altLang="ru-RU" sz="1400" b="1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ru-RU" altLang="ru-RU" sz="1400" b="1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ru-RU" sz="1400" b="1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ru-RU" altLang="ru-RU" sz="1400" b="1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00 </a:t>
            </a:r>
            <a:r>
              <a:rPr lang="ru-RU" altLang="ru-RU" sz="14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бухгалтеров </a:t>
            </a:r>
            <a:r>
              <a:rPr lang="ru-RU" altLang="ru-RU" sz="1400" dirty="0" smtClean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ФОИВ</a:t>
            </a:r>
            <a:r>
              <a:rPr lang="ru-RU" altLang="ru-RU" sz="1400" dirty="0">
                <a:solidFill>
                  <a:srgbClr val="003B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pic>
        <p:nvPicPr>
          <p:cNvPr id="65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2" y="377985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35" descr="C:\Users\2323\AppData\Local\Temp\bank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527" y="843677"/>
            <a:ext cx="2520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95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1588" y="396875"/>
            <a:ext cx="9140825" cy="28098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lIns="0" tIns="0" rIns="0" bIns="0"/>
          <a:lstStyle/>
          <a:p>
            <a:pPr>
              <a:defRPr/>
            </a:pPr>
            <a:endParaRPr sz="2855" dirty="0">
              <a:latin typeface="Cambria" panose="02040503050406030204" pitchFamily="18" charset="0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775575" y="4933950"/>
            <a:ext cx="270000" cy="15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fld id="{77810F07-1EAE-4F58-9CDE-45778B1E1DBC}" type="slidenum">
              <a:rPr lang="ru-RU" altLang="ru-RU" sz="1000">
                <a:latin typeface="Cambria" panose="02040503050406030204" pitchFamily="18" charset="0"/>
              </a:rPr>
              <a:pPr/>
              <a:t>2</a:t>
            </a:fld>
            <a:endParaRPr lang="ru-RU" altLang="ru-RU" sz="1000" dirty="0">
              <a:latin typeface="Cambria" panose="02040503050406030204" pitchFamily="18" charset="0"/>
            </a:endParaRPr>
          </a:p>
        </p:txBody>
      </p:sp>
      <p:sp>
        <p:nvSpPr>
          <p:cNvPr id="9220" name="TextBox 19"/>
          <p:cNvSpPr txBox="1">
            <a:spLocks noChangeArrowheads="1"/>
          </p:cNvSpPr>
          <p:nvPr/>
        </p:nvSpPr>
        <p:spPr bwMode="auto">
          <a:xfrm>
            <a:off x="2667488" y="201534"/>
            <a:ext cx="6372225" cy="24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600" b="1" i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Функционально-технологическая централизация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657475" y="1384300"/>
            <a:ext cx="4038600" cy="841375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3979863" y="1474788"/>
            <a:ext cx="24399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b="1" dirty="0" smtClean="0">
                <a:latin typeface="Cambria" panose="02040503050406030204" pitchFamily="18" charset="0"/>
              </a:rPr>
              <a:t>МВУ ПУиО, </a:t>
            </a:r>
            <a:endParaRPr lang="en-US" altLang="ru-RU" sz="1800" b="1" dirty="0" smtClean="0">
              <a:latin typeface="Cambria" panose="02040503050406030204" pitchFamily="18" charset="0"/>
            </a:endParaRPr>
          </a:p>
          <a:p>
            <a:pPr algn="ctr"/>
            <a:r>
              <a:rPr lang="ru-RU" altLang="ru-RU" sz="1800" b="1" dirty="0" smtClean="0">
                <a:latin typeface="Cambria" panose="02040503050406030204" pitchFamily="18" charset="0"/>
              </a:rPr>
              <a:t>ПУНФА, ПУОТ</a:t>
            </a:r>
            <a:endParaRPr lang="ru-RU" altLang="ru-RU" sz="1800" b="1" dirty="0">
              <a:latin typeface="Cambria" panose="020405030504060302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259013" y="987425"/>
            <a:ext cx="4889500" cy="1477963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9224" name="TextBox 23"/>
          <p:cNvSpPr txBox="1">
            <a:spLocks noChangeArrowheads="1"/>
          </p:cNvSpPr>
          <p:nvPr/>
        </p:nvSpPr>
        <p:spPr bwMode="auto">
          <a:xfrm>
            <a:off x="2836863" y="1023938"/>
            <a:ext cx="3735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b="1" dirty="0">
                <a:latin typeface="Cambria" panose="02040503050406030204" pitchFamily="18" charset="0"/>
              </a:rPr>
              <a:t>ГИИС «Электронный бюджет»</a:t>
            </a:r>
          </a:p>
        </p:txBody>
      </p:sp>
      <p:pic>
        <p:nvPicPr>
          <p:cNvPr id="32" name="Picture 34" descr="C:\Users\2323\AppData\Local\Temp\data-storag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989" y="1438275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5" descr="C:\Users\2323\AppData\Local\Temp\bank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279" y="97155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381000" y="1849438"/>
            <a:ext cx="1111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Учреждение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1300163" y="1436688"/>
            <a:ext cx="701675" cy="3175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7202488" y="2786063"/>
            <a:ext cx="744537" cy="3175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7202488" y="1436688"/>
            <a:ext cx="744537" cy="3175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6" descr="C:\Users\2323\AppData\Local\Temp\office-block-1.pn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62" y="971550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6" descr="C:\Users\2323\AppData\Local\Temp\office-block-1.pn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72" y="2355850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Прямая соединительная линия 41"/>
          <p:cNvCxnSpPr/>
          <p:nvPr/>
        </p:nvCxnSpPr>
        <p:spPr>
          <a:xfrm flipH="1">
            <a:off x="1300163" y="2786063"/>
            <a:ext cx="750887" cy="0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4" name="TextBox 10"/>
          <p:cNvSpPr txBox="1">
            <a:spLocks noChangeArrowheads="1"/>
          </p:cNvSpPr>
          <p:nvPr/>
        </p:nvSpPr>
        <p:spPr bwMode="auto">
          <a:xfrm>
            <a:off x="7718425" y="1854200"/>
            <a:ext cx="12117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200" b="1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2950" indent="-285750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/>
              <a:t>Казначейство</a:t>
            </a:r>
          </a:p>
        </p:txBody>
      </p:sp>
      <p:sp>
        <p:nvSpPr>
          <p:cNvPr id="9235" name="TextBox 62"/>
          <p:cNvSpPr txBox="1">
            <a:spLocks noChangeArrowheads="1"/>
          </p:cNvSpPr>
          <p:nvPr/>
        </p:nvSpPr>
        <p:spPr bwMode="auto">
          <a:xfrm>
            <a:off x="152400" y="3790950"/>
            <a:ext cx="2901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Функциональная деятельность,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</a:rPr>
              <a:t>кадровая работа, планирование, закупки и т.п., </a:t>
            </a:r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принятие решений</a:t>
            </a:r>
          </a:p>
        </p:txBody>
      </p:sp>
      <p:sp>
        <p:nvSpPr>
          <p:cNvPr id="9236" name="Прямоугольник 69"/>
          <p:cNvSpPr>
            <a:spLocks noChangeArrowheads="1"/>
          </p:cNvSpPr>
          <p:nvPr/>
        </p:nvSpPr>
        <p:spPr bwMode="auto">
          <a:xfrm>
            <a:off x="3529013" y="3790950"/>
            <a:ext cx="248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Унифицированные </a:t>
            </a:r>
            <a:r>
              <a:rPr lang="ru-RU" altLang="ru-RU" sz="1200" dirty="0">
                <a:solidFill>
                  <a:srgbClr val="003B59"/>
                </a:solidFill>
                <a:latin typeface="Cambria" panose="02040503050406030204" pitchFamily="18" charset="0"/>
              </a:rPr>
              <a:t>технологические, организационные и методические решения</a:t>
            </a:r>
          </a:p>
        </p:txBody>
      </p:sp>
      <p:sp>
        <p:nvSpPr>
          <p:cNvPr id="9237" name="Прямоугольник 1"/>
          <p:cNvSpPr>
            <a:spLocks noChangeArrowheads="1"/>
          </p:cNvSpPr>
          <p:nvPr/>
        </p:nvSpPr>
        <p:spPr bwMode="auto">
          <a:xfrm>
            <a:off x="6781800" y="3790950"/>
            <a:ext cx="2263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Бухгалтерский учет, отчетность, </a:t>
            </a:r>
          </a:p>
          <a:p>
            <a:pPr algn="ctr"/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заработная </a:t>
            </a:r>
            <a:r>
              <a:rPr lang="ru-RU" altLang="ru-RU" sz="1200" b="1" dirty="0" smtClean="0">
                <a:solidFill>
                  <a:srgbClr val="003B59"/>
                </a:solidFill>
                <a:latin typeface="Cambria" panose="02040503050406030204" pitchFamily="18" charset="0"/>
              </a:rPr>
              <a:t>плата</a:t>
            </a:r>
            <a:endParaRPr lang="ru-RU" altLang="ru-RU" sz="1200" dirty="0">
              <a:solidFill>
                <a:srgbClr val="003B59"/>
              </a:solidFill>
              <a:latin typeface="Cambria" panose="020405030504060302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259013" y="2598738"/>
            <a:ext cx="1538287" cy="804862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49" name="Picture 34" descr="C:\Users\2323\AppData\Local\Temp\data-storag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602" y="2819400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5"/>
          <p:cNvSpPr txBox="1">
            <a:spLocks noChangeArrowheads="1"/>
          </p:cNvSpPr>
          <p:nvPr/>
        </p:nvSpPr>
        <p:spPr bwMode="auto">
          <a:xfrm>
            <a:off x="2698750" y="2751138"/>
            <a:ext cx="11112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50" b="1" dirty="0"/>
              <a:t>Кадры госслужбы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50" i="1" dirty="0"/>
              <a:t>(ЕИСУКСГС)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005263" y="2587625"/>
            <a:ext cx="1482725" cy="804863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52" name="Picture 34" descr="C:\Users\2323\AppData\Local\Temp\data-storag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852" y="2809875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5"/>
          <p:cNvSpPr txBox="1">
            <a:spLocks noChangeArrowheads="1"/>
          </p:cNvSpPr>
          <p:nvPr/>
        </p:nvSpPr>
        <p:spPr bwMode="auto">
          <a:xfrm>
            <a:off x="4519613" y="2751138"/>
            <a:ext cx="968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50" b="1" dirty="0"/>
              <a:t>Закупки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50" i="1" dirty="0"/>
              <a:t>(ЕИС)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667375" y="2597150"/>
            <a:ext cx="1482725" cy="804863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55" name="Picture 34" descr="C:\Users\2323\AppData\Local\Temp\data-storag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964" y="2819400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"/>
          <p:cNvSpPr txBox="1">
            <a:spLocks noChangeArrowheads="1"/>
          </p:cNvSpPr>
          <p:nvPr/>
        </p:nvSpPr>
        <p:spPr bwMode="auto">
          <a:xfrm>
            <a:off x="6070600" y="2751138"/>
            <a:ext cx="107156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50" b="1" dirty="0"/>
              <a:t>Иные ИС</a:t>
            </a: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H="1" flipV="1">
            <a:off x="2994025" y="2341563"/>
            <a:ext cx="0" cy="392112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 flipV="1">
            <a:off x="4775200" y="2341563"/>
            <a:ext cx="0" cy="392112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6464300" y="2341563"/>
            <a:ext cx="0" cy="392112"/>
          </a:xfrm>
          <a:prstGeom prst="line">
            <a:avLst/>
          </a:prstGeom>
          <a:ln w="127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0" name="TextBox 10"/>
          <p:cNvSpPr txBox="1">
            <a:spLocks noChangeArrowheads="1"/>
          </p:cNvSpPr>
          <p:nvPr/>
        </p:nvSpPr>
        <p:spPr bwMode="auto">
          <a:xfrm>
            <a:off x="381000" y="3178175"/>
            <a:ext cx="1111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Учреждение</a:t>
            </a:r>
          </a:p>
        </p:txBody>
      </p:sp>
      <p:pic>
        <p:nvPicPr>
          <p:cNvPr id="61" name="Picture 35" descr="C:\Users\2323\AppData\Local\Temp\bank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279" y="235585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2" name="TextBox 10"/>
          <p:cNvSpPr txBox="1">
            <a:spLocks noChangeArrowheads="1"/>
          </p:cNvSpPr>
          <p:nvPr/>
        </p:nvSpPr>
        <p:spPr bwMode="auto">
          <a:xfrm>
            <a:off x="7732713" y="3195638"/>
            <a:ext cx="12117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 dirty="0">
                <a:solidFill>
                  <a:srgbClr val="003B59"/>
                </a:solidFill>
                <a:latin typeface="Cambria" panose="02040503050406030204" pitchFamily="18" charset="0"/>
              </a:rPr>
              <a:t>Казначейство</a:t>
            </a:r>
          </a:p>
        </p:txBody>
      </p:sp>
    </p:spTree>
    <p:extLst>
      <p:ext uri="{BB962C8B-B14F-4D97-AF65-F5344CB8AC3E}">
        <p14:creationId xmlns:p14="http://schemas.microsoft.com/office/powerpoint/2010/main" val="129714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1588" y="396875"/>
            <a:ext cx="9140825" cy="28098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lIns="0" tIns="0" rIns="0" bIns="0"/>
          <a:lstStyle/>
          <a:p>
            <a:pPr>
              <a:defRPr/>
            </a:pPr>
            <a:endParaRPr sz="2855" dirty="0">
              <a:latin typeface="Cambria" panose="02040503050406030204" pitchFamily="18" charset="0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775575" y="4933950"/>
            <a:ext cx="270000" cy="15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fld id="{77810F07-1EAE-4F58-9CDE-45778B1E1DBC}" type="slidenum">
              <a:rPr lang="ru-RU" altLang="ru-RU" sz="1000">
                <a:latin typeface="Cambria" panose="02040503050406030204" pitchFamily="18" charset="0"/>
              </a:rPr>
              <a:pPr/>
              <a:t>3</a:t>
            </a:fld>
            <a:endParaRPr lang="ru-RU" altLang="ru-RU" sz="1000" dirty="0">
              <a:latin typeface="Cambria" panose="02040503050406030204" pitchFamily="18" charset="0"/>
            </a:endParaRPr>
          </a:p>
        </p:txBody>
      </p:sp>
      <p:sp>
        <p:nvSpPr>
          <p:cNvPr id="9220" name="TextBox 19"/>
          <p:cNvSpPr txBox="1">
            <a:spLocks noChangeArrowheads="1"/>
          </p:cNvSpPr>
          <p:nvPr/>
        </p:nvSpPr>
        <p:spPr bwMode="auto">
          <a:xfrm>
            <a:off x="2667488" y="201534"/>
            <a:ext cx="6372225" cy="24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600" b="1" i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pPr defTabSz="914400"/>
            <a:r>
              <a:rPr lang="ru-RU" altLang="ru-RU" dirty="0" smtClean="0">
                <a:solidFill>
                  <a:schemeClr val="tx2"/>
                </a:solidFill>
              </a:rPr>
              <a:t>Цифровые документы </a:t>
            </a:r>
            <a:r>
              <a:rPr lang="ru-RU" altLang="ru-RU" dirty="0">
                <a:solidFill>
                  <a:schemeClr val="tx2"/>
                </a:solidFill>
              </a:rPr>
              <a:t>бухгалтерского учета  </a:t>
            </a: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2" r="35539" b="-2"/>
          <a:stretch>
            <a:fillRect/>
          </a:stretch>
        </p:blipFill>
        <p:spPr bwMode="auto">
          <a:xfrm>
            <a:off x="3433763" y="1697038"/>
            <a:ext cx="2897187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2" r="35539" b="-2"/>
          <a:stretch>
            <a:fillRect/>
          </a:stretch>
        </p:blipFill>
        <p:spPr bwMode="auto">
          <a:xfrm>
            <a:off x="3309938" y="1665288"/>
            <a:ext cx="2895600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Прямоугольник 19"/>
          <p:cNvSpPr>
            <a:spLocks noChangeArrowheads="1"/>
          </p:cNvSpPr>
          <p:nvPr/>
        </p:nvSpPr>
        <p:spPr bwMode="auto">
          <a:xfrm>
            <a:off x="7086600" y="1685925"/>
            <a:ext cx="1692275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/>
          <a:p>
            <a:r>
              <a:rPr lang="ru-RU" altLang="ru-RU" sz="1100" dirty="0">
                <a:solidFill>
                  <a:schemeClr val="tx2"/>
                </a:solidFill>
              </a:rPr>
              <a:t>типа документов</a:t>
            </a:r>
            <a:endParaRPr lang="ru-RU" altLang="ru-RU" sz="2700" dirty="0">
              <a:solidFill>
                <a:schemeClr val="tx2"/>
              </a:solidFill>
            </a:endParaRPr>
          </a:p>
        </p:txBody>
      </p:sp>
      <p:sp>
        <p:nvSpPr>
          <p:cNvPr id="47" name="Rectangle 35"/>
          <p:cNvSpPr/>
          <p:nvPr/>
        </p:nvSpPr>
        <p:spPr>
          <a:xfrm>
            <a:off x="263525" y="701675"/>
            <a:ext cx="1081088" cy="619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spcBef>
                <a:spcPts val="225"/>
              </a:spcBef>
              <a:defRPr/>
            </a:pPr>
            <a:r>
              <a:rPr lang="ru-RU" sz="3300" dirty="0">
                <a:solidFill>
                  <a:schemeClr val="bg1"/>
                </a:solidFill>
                <a:cs typeface="Arial" panose="020B0604020202020204" pitchFamily="34" charset="0"/>
              </a:rPr>
              <a:t>25</a:t>
            </a:r>
            <a:r>
              <a:rPr lang="ru-RU" sz="1500" b="1" dirty="0">
                <a:solidFill>
                  <a:schemeClr val="bg1"/>
                </a:solidFill>
                <a:cs typeface="Arial" panose="020B0604020202020204" pitchFamily="34" charset="0"/>
              </a:rPr>
              <a:t>%</a:t>
            </a:r>
          </a:p>
        </p:txBody>
      </p:sp>
      <p:sp>
        <p:nvSpPr>
          <p:cNvPr id="60" name="Rectangle 23"/>
          <p:cNvSpPr/>
          <p:nvPr/>
        </p:nvSpPr>
        <p:spPr>
          <a:xfrm>
            <a:off x="1295400" y="701675"/>
            <a:ext cx="1430338" cy="619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90000" rIns="90000" bIns="0" anchor="ctr"/>
          <a:lstStyle/>
          <a:p>
            <a:pPr>
              <a:lnSpc>
                <a:spcPct val="70000"/>
              </a:lnSpc>
              <a:spcBef>
                <a:spcPts val="225"/>
              </a:spcBef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типов документов</a:t>
            </a:r>
          </a:p>
          <a:p>
            <a:pPr>
              <a:lnSpc>
                <a:spcPct val="70000"/>
              </a:lnSpc>
              <a:spcBef>
                <a:spcPts val="225"/>
              </a:spcBef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нет в системе</a:t>
            </a:r>
            <a:endParaRPr lang="ru-RU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2" name="Rectangle 35"/>
          <p:cNvSpPr/>
          <p:nvPr/>
        </p:nvSpPr>
        <p:spPr>
          <a:xfrm>
            <a:off x="6188075" y="706438"/>
            <a:ext cx="1327150" cy="619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spcBef>
                <a:spcPts val="225"/>
              </a:spcBef>
              <a:defRPr/>
            </a:pPr>
            <a:r>
              <a:rPr lang="ru-RU" sz="3300" dirty="0">
                <a:solidFill>
                  <a:schemeClr val="bg1"/>
                </a:solidFill>
                <a:cs typeface="Arial" panose="020B0604020202020204" pitchFamily="34" charset="0"/>
              </a:rPr>
              <a:t>75</a:t>
            </a:r>
            <a:r>
              <a:rPr lang="ru-RU" sz="1500" b="1" dirty="0">
                <a:solidFill>
                  <a:schemeClr val="bg1"/>
                </a:solidFill>
                <a:cs typeface="Arial" panose="020B0604020202020204" pitchFamily="34" charset="0"/>
              </a:rPr>
              <a:t>%</a:t>
            </a:r>
          </a:p>
        </p:txBody>
      </p:sp>
      <p:sp>
        <p:nvSpPr>
          <p:cNvPr id="63" name="Rectangle 23"/>
          <p:cNvSpPr/>
          <p:nvPr/>
        </p:nvSpPr>
        <p:spPr>
          <a:xfrm>
            <a:off x="7239000" y="706438"/>
            <a:ext cx="1676400" cy="619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90000" rIns="90000" bIns="0" anchor="ctr"/>
          <a:lstStyle/>
          <a:p>
            <a:pPr>
              <a:lnSpc>
                <a:spcPct val="70000"/>
              </a:lnSpc>
              <a:spcBef>
                <a:spcPts val="225"/>
              </a:spcBef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типов документов</a:t>
            </a:r>
          </a:p>
          <a:p>
            <a:pPr>
              <a:lnSpc>
                <a:spcPct val="70000"/>
              </a:lnSpc>
              <a:spcBef>
                <a:spcPts val="225"/>
              </a:spcBef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в системе ГИИС ЭБ              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194175" y="701675"/>
            <a:ext cx="495300" cy="4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88</a:t>
            </a:r>
          </a:p>
        </p:txBody>
      </p:sp>
      <p:sp>
        <p:nvSpPr>
          <p:cNvPr id="65" name="Прямоугольник 11"/>
          <p:cNvSpPr>
            <a:spLocks noChangeArrowheads="1"/>
          </p:cNvSpPr>
          <p:nvPr/>
        </p:nvSpPr>
        <p:spPr bwMode="auto">
          <a:xfrm>
            <a:off x="3378200" y="1011238"/>
            <a:ext cx="212725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ru-RU" altLang="ru-RU" sz="900" dirty="0">
                <a:solidFill>
                  <a:schemeClr val="tx2"/>
                </a:solidFill>
              </a:rPr>
              <a:t>общее количество типов документов</a:t>
            </a:r>
            <a:endParaRPr lang="ru-RU" altLang="ru-RU" sz="1800" dirty="0">
              <a:solidFill>
                <a:schemeClr val="tx2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143000" y="1325563"/>
            <a:ext cx="539750" cy="4762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22</a:t>
            </a:r>
          </a:p>
        </p:txBody>
      </p:sp>
      <p:sp>
        <p:nvSpPr>
          <p:cNvPr id="67" name="Прямоугольник 18"/>
          <p:cNvSpPr>
            <a:spLocks noChangeArrowheads="1"/>
          </p:cNvSpPr>
          <p:nvPr/>
        </p:nvSpPr>
        <p:spPr bwMode="auto">
          <a:xfrm>
            <a:off x="914400" y="1671638"/>
            <a:ext cx="16922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/>
          <a:p>
            <a:r>
              <a:rPr lang="ru-RU" altLang="ru-RU" sz="1100" dirty="0">
                <a:solidFill>
                  <a:schemeClr val="tx2"/>
                </a:solidFill>
              </a:rPr>
              <a:t>типа документов</a:t>
            </a:r>
            <a:endParaRPr lang="ru-RU" altLang="ru-RU" sz="2700" dirty="0">
              <a:solidFill>
                <a:schemeClr val="tx2"/>
              </a:solidFill>
            </a:endParaRPr>
          </a:p>
        </p:txBody>
      </p:sp>
      <p:sp>
        <p:nvSpPr>
          <p:cNvPr id="68" name="Прямоугольник 69"/>
          <p:cNvSpPr>
            <a:spLocks noChangeArrowheads="1"/>
          </p:cNvSpPr>
          <p:nvPr/>
        </p:nvSpPr>
        <p:spPr bwMode="auto">
          <a:xfrm>
            <a:off x="533400" y="1897063"/>
            <a:ext cx="193357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FF0000"/>
                </a:solidFill>
                <a:latin typeface="Cambria" panose="02040503050406030204" pitchFamily="18" charset="0"/>
              </a:rPr>
              <a:t>    </a:t>
            </a:r>
            <a:r>
              <a:rPr lang="ru-RU" altLang="ru-RU" sz="1200" b="1" dirty="0">
                <a:solidFill>
                  <a:srgbClr val="404040"/>
                </a:solidFill>
                <a:latin typeface="Cambria" panose="02040503050406030204" pitchFamily="18" charset="0"/>
              </a:rPr>
              <a:t>Бумажные документы или заверенные копии:</a:t>
            </a:r>
          </a:p>
        </p:txBody>
      </p:sp>
      <p:sp>
        <p:nvSpPr>
          <p:cNvPr id="69" name="Прямоугольник 73"/>
          <p:cNvSpPr>
            <a:spLocks noChangeArrowheads="1"/>
          </p:cNvSpPr>
          <p:nvPr/>
        </p:nvSpPr>
        <p:spPr bwMode="auto">
          <a:xfrm>
            <a:off x="554038" y="2336800"/>
            <a:ext cx="2341562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8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Документы с предыдущего места работы (справка 2-НДФЛ, справка 182н);</a:t>
            </a:r>
          </a:p>
          <a:p>
            <a:pPr>
              <a:lnSpc>
                <a:spcPts val="800"/>
              </a:lnSpc>
              <a:spcBef>
                <a:spcPts val="600"/>
              </a:spcBef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Заявления на налоговые вычеты                              (с приложением);</a:t>
            </a:r>
          </a:p>
          <a:p>
            <a:pPr>
              <a:lnSpc>
                <a:spcPts val="8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Заявления на перечисление заработной платы на банковскую карту;</a:t>
            </a:r>
          </a:p>
          <a:p>
            <a:pPr>
              <a:lnSpc>
                <a:spcPts val="800"/>
              </a:lnSpc>
              <a:spcBef>
                <a:spcPts val="600"/>
              </a:spcBef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Заявления на удержания профсоюзных взносов;</a:t>
            </a:r>
          </a:p>
          <a:p>
            <a:pPr>
              <a:lnSpc>
                <a:spcPts val="8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Справки об инвалидности;</a:t>
            </a:r>
          </a:p>
          <a:p>
            <a:pPr>
              <a:lnSpc>
                <a:spcPts val="8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Исполнительные листы, судебные приказы, постановления об обращении взыскания;</a:t>
            </a:r>
          </a:p>
          <a:p>
            <a:pPr>
              <a:lnSpc>
                <a:spcPts val="800"/>
              </a:lnSpc>
              <a:spcBef>
                <a:spcPts val="600"/>
              </a:spcBef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Выписка из ЕГРН и иных государственных реестров;</a:t>
            </a:r>
          </a:p>
          <a:p>
            <a:pPr>
              <a:lnSpc>
                <a:spcPts val="800"/>
              </a:lnSpc>
              <a:spcBef>
                <a:spcPts val="600"/>
              </a:spcBef>
            </a:pPr>
            <a:r>
              <a:rPr lang="ru-RU" altLang="ru-RU" sz="800" dirty="0">
                <a:solidFill>
                  <a:srgbClr val="404040"/>
                </a:solidFill>
                <a:latin typeface="Cambria" panose="02040503050406030204" pitchFamily="18" charset="0"/>
              </a:rPr>
              <a:t>Акты сверки расчетов</a:t>
            </a:r>
          </a:p>
        </p:txBody>
      </p:sp>
      <p:sp>
        <p:nvSpPr>
          <p:cNvPr id="70" name="Прямоугольник 73"/>
          <p:cNvSpPr>
            <a:spLocks noChangeArrowheads="1"/>
          </p:cNvSpPr>
          <p:nvPr/>
        </p:nvSpPr>
        <p:spPr bwMode="auto">
          <a:xfrm>
            <a:off x="26988" y="4821238"/>
            <a:ext cx="8775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8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800" i="1" dirty="0" smtClean="0">
                <a:solidFill>
                  <a:srgbClr val="404040"/>
                </a:solidFill>
                <a:latin typeface="Cambria" pitchFamily="18" charset="0"/>
              </a:rPr>
              <a:t>Справочно</a:t>
            </a:r>
            <a:r>
              <a:rPr lang="ru-RU" altLang="ru-RU" sz="800" dirty="0" smtClean="0">
                <a:solidFill>
                  <a:srgbClr val="404040"/>
                </a:solidFill>
                <a:latin typeface="Cambria" pitchFamily="18" charset="0"/>
              </a:rPr>
              <a:t>: </a:t>
            </a:r>
          </a:p>
          <a:p>
            <a:pPr marL="92075" indent="-92075">
              <a:lnSpc>
                <a:spcPts val="8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altLang="ru-RU" sz="800" dirty="0" smtClean="0">
                <a:solidFill>
                  <a:srgbClr val="404040"/>
                </a:solidFill>
                <a:latin typeface="Cambria" pitchFamily="18" charset="0"/>
              </a:rPr>
              <a:t>по количеству документов на 01.09.2020 обработано – 3,9 млн. документов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7315200" y="1325563"/>
            <a:ext cx="539750" cy="476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66</a:t>
            </a:r>
          </a:p>
        </p:txBody>
      </p:sp>
      <p:sp>
        <p:nvSpPr>
          <p:cNvPr id="72" name="TextBox 4"/>
          <p:cNvSpPr txBox="1">
            <a:spLocks noChangeArrowheads="1"/>
          </p:cNvSpPr>
          <p:nvPr/>
        </p:nvSpPr>
        <p:spPr bwMode="auto">
          <a:xfrm>
            <a:off x="3378200" y="2844800"/>
            <a:ext cx="1403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800" dirty="0"/>
              <a:t>75% электронных документов в ГИИС «Электронный бюджет»</a:t>
            </a:r>
          </a:p>
        </p:txBody>
      </p:sp>
      <p:sp>
        <p:nvSpPr>
          <p:cNvPr id="73" name="TextBox 34"/>
          <p:cNvSpPr txBox="1">
            <a:spLocks noChangeArrowheads="1"/>
          </p:cNvSpPr>
          <p:nvPr/>
        </p:nvSpPr>
        <p:spPr bwMode="auto">
          <a:xfrm>
            <a:off x="4781550" y="2335213"/>
            <a:ext cx="10096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800" dirty="0"/>
              <a:t>24%</a:t>
            </a:r>
          </a:p>
        </p:txBody>
      </p:sp>
      <p:sp>
        <p:nvSpPr>
          <p:cNvPr id="74" name="TextBox 36"/>
          <p:cNvSpPr txBox="1">
            <a:spLocks noChangeArrowheads="1"/>
          </p:cNvSpPr>
          <p:nvPr/>
        </p:nvSpPr>
        <p:spPr bwMode="auto">
          <a:xfrm>
            <a:off x="4252913" y="1665288"/>
            <a:ext cx="10096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800" dirty="0"/>
              <a:t>1%</a:t>
            </a:r>
          </a:p>
        </p:txBody>
      </p:sp>
      <p:sp>
        <p:nvSpPr>
          <p:cNvPr id="75" name="Выноска 1 74"/>
          <p:cNvSpPr/>
          <p:nvPr/>
        </p:nvSpPr>
        <p:spPr>
          <a:xfrm>
            <a:off x="6569075" y="2111375"/>
            <a:ext cx="2422525" cy="219075"/>
          </a:xfrm>
          <a:prstGeom prst="borderCallout1">
            <a:avLst>
              <a:gd name="adj1" fmla="val 39599"/>
              <a:gd name="adj2" fmla="val -1547"/>
              <a:gd name="adj3" fmla="val 157673"/>
              <a:gd name="adj4" fmla="val -47453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Кадровые документы (12%)</a:t>
            </a:r>
          </a:p>
        </p:txBody>
      </p:sp>
      <p:sp>
        <p:nvSpPr>
          <p:cNvPr id="76" name="Выноска 1 75"/>
          <p:cNvSpPr/>
          <p:nvPr/>
        </p:nvSpPr>
        <p:spPr>
          <a:xfrm>
            <a:off x="6569075" y="2439988"/>
            <a:ext cx="2422525" cy="220662"/>
          </a:xfrm>
          <a:prstGeom prst="borderCallout1">
            <a:avLst>
              <a:gd name="adj1" fmla="val 39599"/>
              <a:gd name="adj2" fmla="val -1547"/>
              <a:gd name="adj3" fmla="val 18681"/>
              <a:gd name="adj4" fmla="val -48183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Документы НФА (2%)</a:t>
            </a:r>
          </a:p>
        </p:txBody>
      </p:sp>
      <p:sp>
        <p:nvSpPr>
          <p:cNvPr id="77" name="Выноска 1 76"/>
          <p:cNvSpPr/>
          <p:nvPr/>
        </p:nvSpPr>
        <p:spPr>
          <a:xfrm>
            <a:off x="6569075" y="2833688"/>
            <a:ext cx="2422525" cy="219075"/>
          </a:xfrm>
          <a:prstGeom prst="borderCallout1">
            <a:avLst>
              <a:gd name="adj1" fmla="val 39599"/>
              <a:gd name="adj2" fmla="val -1547"/>
              <a:gd name="adj3" fmla="val -165486"/>
              <a:gd name="adj4" fmla="val -48397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Акты выполненных работ, договора ГПХ (4%)</a:t>
            </a:r>
          </a:p>
        </p:txBody>
      </p:sp>
      <p:sp>
        <p:nvSpPr>
          <p:cNvPr id="78" name="Выноска 1 77"/>
          <p:cNvSpPr/>
          <p:nvPr/>
        </p:nvSpPr>
        <p:spPr>
          <a:xfrm>
            <a:off x="6569075" y="3195638"/>
            <a:ext cx="2422525" cy="219075"/>
          </a:xfrm>
          <a:prstGeom prst="borderCallout1">
            <a:avLst>
              <a:gd name="adj1" fmla="val 39599"/>
              <a:gd name="adj2" fmla="val -1547"/>
              <a:gd name="adj3" fmla="val -321852"/>
              <a:gd name="adj4" fmla="val -48711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Больничный лист (документы ФСС) (1%)</a:t>
            </a:r>
          </a:p>
        </p:txBody>
      </p:sp>
      <p:sp>
        <p:nvSpPr>
          <p:cNvPr id="79" name="Выноска 1 78"/>
          <p:cNvSpPr/>
          <p:nvPr/>
        </p:nvSpPr>
        <p:spPr>
          <a:xfrm>
            <a:off x="6569075" y="3562350"/>
            <a:ext cx="2422525" cy="219075"/>
          </a:xfrm>
          <a:prstGeom prst="borderCallout1">
            <a:avLst>
              <a:gd name="adj1" fmla="val 39599"/>
              <a:gd name="adj2" fmla="val -1547"/>
              <a:gd name="adj3" fmla="val -488643"/>
              <a:gd name="adj4" fmla="val -48215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Документы по начислению доходов (4%)</a:t>
            </a:r>
          </a:p>
        </p:txBody>
      </p:sp>
      <p:sp>
        <p:nvSpPr>
          <p:cNvPr id="80" name="Блок-схема: процесс 79"/>
          <p:cNvSpPr/>
          <p:nvPr/>
        </p:nvSpPr>
        <p:spPr>
          <a:xfrm>
            <a:off x="609600" y="2024063"/>
            <a:ext cx="46038" cy="46037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" name="Прямоугольник 73"/>
          <p:cNvSpPr>
            <a:spLocks noChangeArrowheads="1"/>
          </p:cNvSpPr>
          <p:nvPr/>
        </p:nvSpPr>
        <p:spPr bwMode="auto">
          <a:xfrm>
            <a:off x="6311900" y="4248150"/>
            <a:ext cx="1082675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latin typeface="Cambria" panose="02040503050406030204" pitchFamily="18" charset="0"/>
              </a:rPr>
              <a:t>- электронный вид</a:t>
            </a:r>
            <a:endParaRPr lang="ru-RU" altLang="ru-RU" sz="800" b="1" dirty="0">
              <a:latin typeface="Cambria" panose="02040503050406030204" pitchFamily="18" charset="0"/>
            </a:endParaRPr>
          </a:p>
        </p:txBody>
      </p:sp>
      <p:sp>
        <p:nvSpPr>
          <p:cNvPr id="82" name="Прямоугольник 73"/>
          <p:cNvSpPr>
            <a:spLocks noChangeArrowheads="1"/>
          </p:cNvSpPr>
          <p:nvPr/>
        </p:nvSpPr>
        <p:spPr bwMode="auto">
          <a:xfrm>
            <a:off x="6296025" y="4427538"/>
            <a:ext cx="26003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latin typeface="Cambria" panose="02040503050406030204" pitchFamily="18" charset="0"/>
              </a:rPr>
              <a:t>- бумажный вид, с последующим переходом в электронный в соответствии с графиком</a:t>
            </a:r>
            <a:endParaRPr lang="ru-RU" altLang="ru-RU" sz="800" b="1" dirty="0">
              <a:latin typeface="Cambria" panose="02040503050406030204" pitchFamily="18" charset="0"/>
            </a:endParaRPr>
          </a:p>
        </p:txBody>
      </p:sp>
      <p:sp>
        <p:nvSpPr>
          <p:cNvPr id="83" name="Прямоугольник 73"/>
          <p:cNvSpPr>
            <a:spLocks noChangeArrowheads="1"/>
          </p:cNvSpPr>
          <p:nvPr/>
        </p:nvSpPr>
        <p:spPr bwMode="auto">
          <a:xfrm>
            <a:off x="6350000" y="4692650"/>
            <a:ext cx="1084263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7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800" dirty="0">
                <a:latin typeface="Cambria" panose="02040503050406030204" pitchFamily="18" charset="0"/>
              </a:rPr>
              <a:t>- бумажный вид*</a:t>
            </a:r>
            <a:endParaRPr lang="ru-RU" altLang="ru-RU" sz="800" b="1" dirty="0">
              <a:latin typeface="Cambria" panose="02040503050406030204" pitchFamily="18" charset="0"/>
            </a:endParaRPr>
          </a:p>
        </p:txBody>
      </p:sp>
      <p:sp>
        <p:nvSpPr>
          <p:cNvPr id="84" name="Блок-схема: процесс 83"/>
          <p:cNvSpPr/>
          <p:nvPr/>
        </p:nvSpPr>
        <p:spPr>
          <a:xfrm>
            <a:off x="6296025" y="4316413"/>
            <a:ext cx="46038" cy="44450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5" name="Блок-схема: процесс 84"/>
          <p:cNvSpPr/>
          <p:nvPr/>
        </p:nvSpPr>
        <p:spPr>
          <a:xfrm>
            <a:off x="6296025" y="4494213"/>
            <a:ext cx="46038" cy="46037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6" name="Блок-схема: процесс 85"/>
          <p:cNvSpPr/>
          <p:nvPr/>
        </p:nvSpPr>
        <p:spPr>
          <a:xfrm>
            <a:off x="6296025" y="4767263"/>
            <a:ext cx="46038" cy="46037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7" name="Выноска 1 86"/>
          <p:cNvSpPr/>
          <p:nvPr/>
        </p:nvSpPr>
        <p:spPr>
          <a:xfrm>
            <a:off x="6565900" y="3829050"/>
            <a:ext cx="2422525" cy="219075"/>
          </a:xfrm>
          <a:prstGeom prst="borderCallout1">
            <a:avLst>
              <a:gd name="adj1" fmla="val 39599"/>
              <a:gd name="adj2" fmla="val -1547"/>
              <a:gd name="adj3" fmla="val -602364"/>
              <a:gd name="adj4" fmla="val -47687"/>
            </a:avLst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Авансовые отчеты (1%)</a:t>
            </a:r>
          </a:p>
        </p:txBody>
      </p:sp>
    </p:spTree>
    <p:extLst>
      <p:ext uri="{BB962C8B-B14F-4D97-AF65-F5344CB8AC3E}">
        <p14:creationId xmlns:p14="http://schemas.microsoft.com/office/powerpoint/2010/main" val="60743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1588" y="396875"/>
            <a:ext cx="9140825" cy="28098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lIns="0" tIns="0" rIns="0" bIns="0"/>
          <a:lstStyle/>
          <a:p>
            <a:pPr>
              <a:defRPr/>
            </a:pPr>
            <a:endParaRPr sz="2855" dirty="0">
              <a:latin typeface="Cambria" panose="02040503050406030204" pitchFamily="18" charset="0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775575" y="4933950"/>
            <a:ext cx="270000" cy="15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fld id="{77810F07-1EAE-4F58-9CDE-45778B1E1DBC}" type="slidenum">
              <a:rPr lang="ru-RU" altLang="ru-RU" sz="1000">
                <a:latin typeface="Cambria" panose="02040503050406030204" pitchFamily="18" charset="0"/>
              </a:rPr>
              <a:pPr/>
              <a:t>4</a:t>
            </a:fld>
            <a:endParaRPr lang="ru-RU" altLang="ru-RU" sz="1000" dirty="0">
              <a:latin typeface="Cambria" panose="02040503050406030204" pitchFamily="18" charset="0"/>
            </a:endParaRPr>
          </a:p>
        </p:txBody>
      </p:sp>
      <p:sp>
        <p:nvSpPr>
          <p:cNvPr id="9220" name="TextBox 19"/>
          <p:cNvSpPr txBox="1">
            <a:spLocks noChangeArrowheads="1"/>
          </p:cNvSpPr>
          <p:nvPr/>
        </p:nvSpPr>
        <p:spPr bwMode="auto">
          <a:xfrm>
            <a:off x="2692681" y="75143"/>
            <a:ext cx="637222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600" b="1" i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smtClean="0"/>
              <a:t>Интеграционное взаимодействие с информационными системами</a:t>
            </a:r>
            <a:endParaRPr lang="ru-RU" altLang="ru-RU" dirty="0"/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2177667" y="1771020"/>
            <a:ext cx="58233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3B59"/>
                </a:solidFill>
              </a:rPr>
              <a:t>Подсистем</a:t>
            </a:r>
            <a:r>
              <a:rPr lang="ru-RU" altLang="ru-RU" sz="1600" b="1" dirty="0">
                <a:solidFill>
                  <a:srgbClr val="003B59"/>
                </a:solidFill>
              </a:rPr>
              <a:t>ы</a:t>
            </a:r>
            <a:r>
              <a:rPr lang="ru-RU" altLang="ru-RU" sz="1600" b="1" dirty="0" smtClean="0">
                <a:solidFill>
                  <a:srgbClr val="003B59"/>
                </a:solidFill>
              </a:rPr>
              <a:t> учета и отчетности, оплаты труда, учета НФА</a:t>
            </a:r>
            <a:endParaRPr lang="ru-RU" altLang="ru-RU" sz="1600" b="1" dirty="0">
              <a:solidFill>
                <a:srgbClr val="003B59"/>
              </a:solidFill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2429600" y="3282010"/>
            <a:ext cx="158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Закупки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(ЕИС)</a:t>
            </a: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3445303" y="3991992"/>
            <a:ext cx="1012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Реестр соглашений</a:t>
            </a: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6806162" y="3110308"/>
            <a:ext cx="1584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ЕИСУКСГС</a:t>
            </a: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4717311" y="4303038"/>
            <a:ext cx="93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АСФК,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ПУР ЭБ</a:t>
            </a: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983102" y="2993865"/>
            <a:ext cx="1210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>
                <a:solidFill>
                  <a:srgbClr val="003B59"/>
                </a:solidFill>
                <a:latin typeface="Century" panose="02040604050505020304" pitchFamily="18" charset="0"/>
              </a:rPr>
              <a:t>Сервис командирования</a:t>
            </a: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6193390" y="3804444"/>
            <a:ext cx="158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Имущество обращенное в собственность государства (Росимущество)</a:t>
            </a:r>
            <a:endParaRPr lang="ru-RU" altLang="ru-RU" sz="900" dirty="0">
              <a:solidFill>
                <a:srgbClr val="003B59"/>
              </a:solidFill>
              <a:latin typeface="Century" panose="02040604050505020304" pitchFamily="18" charset="0"/>
            </a:endParaRPr>
          </a:p>
        </p:txBody>
      </p:sp>
      <p:sp>
        <p:nvSpPr>
          <p:cNvPr id="34" name="TextBox 5"/>
          <p:cNvSpPr txBox="1">
            <a:spLocks noChangeArrowheads="1"/>
          </p:cNvSpPr>
          <p:nvPr/>
        </p:nvSpPr>
        <p:spPr bwMode="auto">
          <a:xfrm>
            <a:off x="770300" y="3057197"/>
            <a:ext cx="15840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Администрирование доходов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(ФНС</a:t>
            </a:r>
            <a:r>
              <a:rPr lang="ru-RU" altLang="ru-RU" sz="800" dirty="0">
                <a:solidFill>
                  <a:srgbClr val="003B59"/>
                </a:solidFill>
                <a:latin typeface="Century" panose="02040604050505020304" pitchFamily="18" charset="0"/>
              </a:rPr>
              <a:t> </a:t>
            </a:r>
            <a:r>
              <a:rPr lang="ru-RU" altLang="ru-RU" sz="8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России,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Росимущество и др.)</a:t>
            </a:r>
            <a:endParaRPr lang="ru-RU" altLang="ru-RU" sz="800" dirty="0">
              <a:solidFill>
                <a:srgbClr val="003B59"/>
              </a:solidFill>
              <a:latin typeface="Century" panose="020406040505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98946" y="1685333"/>
            <a:ext cx="7543795" cy="556293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5"/>
          <p:cNvSpPr txBox="1">
            <a:spLocks noChangeArrowheads="1"/>
          </p:cNvSpPr>
          <p:nvPr/>
        </p:nvSpPr>
        <p:spPr bwMode="auto">
          <a:xfrm>
            <a:off x="2170542" y="923541"/>
            <a:ext cx="54542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3B59"/>
                </a:solidFill>
              </a:rPr>
              <a:t>Подсистема</a:t>
            </a:r>
            <a:r>
              <a:rPr lang="ru-RU" altLang="ru-RU" sz="1600" b="1" dirty="0" smtClean="0"/>
              <a:t> </a:t>
            </a:r>
            <a:r>
              <a:rPr lang="ru-RU" altLang="ru-RU" sz="1600" b="1" dirty="0" smtClean="0">
                <a:solidFill>
                  <a:srgbClr val="003B59"/>
                </a:solidFill>
              </a:rPr>
              <a:t>информационно-аналитического обеспечения</a:t>
            </a:r>
            <a:endParaRPr lang="ru-RU" altLang="ru-RU" sz="1600" b="1" dirty="0">
              <a:solidFill>
                <a:srgbClr val="003B59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800102" y="819150"/>
            <a:ext cx="7543796" cy="537368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142" y="893207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798946" y="2579159"/>
            <a:ext cx="7543795" cy="2354791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1989979" y="4326819"/>
            <a:ext cx="10990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900" dirty="0" smtClean="0">
                <a:solidFill>
                  <a:srgbClr val="003B59"/>
                </a:solidFill>
                <a:latin typeface="Century" panose="02040604050505020304" pitchFamily="18" charset="0"/>
              </a:rPr>
              <a:t>Реестр федерального имущества</a:t>
            </a:r>
            <a:endParaRPr lang="ru-RU" altLang="ru-RU" sz="900" dirty="0">
              <a:solidFill>
                <a:srgbClr val="003B59"/>
              </a:solidFill>
              <a:latin typeface="Century" panose="02040604050505020304" pitchFamily="18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142" y="1793058"/>
            <a:ext cx="360000" cy="360000"/>
          </a:xfrm>
          <a:prstGeom prst="rect">
            <a:avLst/>
          </a:prstGeom>
        </p:spPr>
      </p:pic>
      <p:sp>
        <p:nvSpPr>
          <p:cNvPr id="50" name="Стрелка вправо 49"/>
          <p:cNvSpPr/>
          <p:nvPr/>
        </p:nvSpPr>
        <p:spPr>
          <a:xfrm rot="16200000">
            <a:off x="4340140" y="1319968"/>
            <a:ext cx="463720" cy="368300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1" name="Стрелка вправо 50"/>
          <p:cNvSpPr/>
          <p:nvPr/>
        </p:nvSpPr>
        <p:spPr>
          <a:xfrm rot="16200000">
            <a:off x="4340140" y="2227234"/>
            <a:ext cx="463720" cy="368300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53" name="Picture 35" descr="C:\Users\2323\AppData\Local\Temp\bank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25" y="3951546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905" y="2654507"/>
            <a:ext cx="404740" cy="360000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517" y="3508032"/>
            <a:ext cx="396210" cy="360000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9520" y="3922081"/>
            <a:ext cx="360000" cy="360000"/>
          </a:xfrm>
          <a:prstGeom prst="rect">
            <a:avLst/>
          </a:prstGeom>
        </p:spPr>
      </p:pic>
      <p:pic>
        <p:nvPicPr>
          <p:cNvPr id="59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93" y="35979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00" y="2737591"/>
            <a:ext cx="36159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898" y="2756702"/>
            <a:ext cx="360000" cy="360000"/>
          </a:xfrm>
          <a:prstGeom prst="rect">
            <a:avLst/>
          </a:prstGeom>
        </p:spPr>
      </p:pic>
      <p:pic>
        <p:nvPicPr>
          <p:cNvPr id="68" name="Picture 6" descr="C:\Users\2323\AppData\Local\Temp\user-2.png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216" y="2941360"/>
            <a:ext cx="36079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28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1588" y="396875"/>
            <a:ext cx="9140825" cy="28098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lIns="0" tIns="0" rIns="0" bIns="0"/>
          <a:lstStyle/>
          <a:p>
            <a:pPr>
              <a:defRPr/>
            </a:pPr>
            <a:endParaRPr sz="2855" dirty="0">
              <a:latin typeface="Cambria" panose="02040503050406030204" pitchFamily="18" charset="0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775575" y="4933950"/>
            <a:ext cx="270000" cy="15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fld id="{77810F07-1EAE-4F58-9CDE-45778B1E1DBC}" type="slidenum">
              <a:rPr lang="ru-RU" altLang="ru-RU" sz="1000">
                <a:latin typeface="Cambria" panose="02040503050406030204" pitchFamily="18" charset="0"/>
              </a:rPr>
              <a:pPr/>
              <a:t>5</a:t>
            </a:fld>
            <a:endParaRPr lang="ru-RU" altLang="ru-RU" sz="1000" dirty="0">
              <a:latin typeface="Cambria" panose="02040503050406030204" pitchFamily="18" charset="0"/>
            </a:endParaRPr>
          </a:p>
        </p:txBody>
      </p:sp>
      <p:sp>
        <p:nvSpPr>
          <p:cNvPr id="9220" name="TextBox 19"/>
          <p:cNvSpPr txBox="1">
            <a:spLocks noChangeArrowheads="1"/>
          </p:cNvSpPr>
          <p:nvPr/>
        </p:nvSpPr>
        <p:spPr bwMode="auto">
          <a:xfrm>
            <a:off x="2667488" y="78423"/>
            <a:ext cx="637222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600" b="1" i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pPr defTabSz="914400"/>
            <a:r>
              <a:rPr lang="ru-RU" altLang="ru-RU" dirty="0">
                <a:solidFill>
                  <a:schemeClr val="tx2"/>
                </a:solidFill>
              </a:rPr>
              <a:t>Предпосылки к созданию унифицированных форм электронных документов бухгалтерского учета</a:t>
            </a:r>
          </a:p>
        </p:txBody>
      </p:sp>
      <p:sp>
        <p:nvSpPr>
          <p:cNvPr id="36" name="Скругленный прямоугольник 35"/>
          <p:cNvSpPr/>
          <p:nvPr/>
        </p:nvSpPr>
        <p:spPr bwMode="auto">
          <a:xfrm>
            <a:off x="5370513" y="1190625"/>
            <a:ext cx="3676650" cy="3663950"/>
          </a:xfrm>
          <a:prstGeom prst="roundRect">
            <a:avLst/>
          </a:prstGeom>
          <a:gradFill flip="none" rotWithShape="1">
            <a:gsLst>
              <a:gs pos="9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ts val="1500"/>
              </a:lnSpc>
              <a:defRPr/>
            </a:pPr>
            <a:endParaRPr lang="ru-RU" altLang="ru-RU" sz="3200" b="1" dirty="0">
              <a:solidFill>
                <a:srgbClr val="00B05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ts val="1500"/>
              </a:lnSpc>
              <a:defRPr/>
            </a:pPr>
            <a:r>
              <a:rPr lang="ru-RU" altLang="ru-RU" sz="3200" b="1" dirty="0">
                <a:solidFill>
                  <a:srgbClr val="00B05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ru-RU" altLang="ru-RU" sz="900" i="1" dirty="0">
              <a:solidFill>
                <a:srgbClr val="376092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3717237535"/>
              </p:ext>
            </p:extLst>
          </p:nvPr>
        </p:nvGraphicFramePr>
        <p:xfrm>
          <a:off x="152400" y="819150"/>
          <a:ext cx="4419600" cy="4038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9" name="Picture 35" descr="C:\Users\2323\AppData\Local\Temp\bank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925995"/>
            <a:ext cx="283955" cy="28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94703"/>
            <a:ext cx="425526" cy="37848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600800"/>
            <a:ext cx="496384" cy="45102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tx2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563" y="3442673"/>
            <a:ext cx="310392" cy="31039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22" y="4248150"/>
            <a:ext cx="228600" cy="22860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661" y="4234931"/>
            <a:ext cx="255037" cy="255037"/>
          </a:xfrm>
          <a:prstGeom prst="rect">
            <a:avLst/>
          </a:prstGeom>
        </p:spPr>
      </p:pic>
      <p:sp>
        <p:nvSpPr>
          <p:cNvPr id="49" name="Стрелка вправо 48"/>
          <p:cNvSpPr/>
          <p:nvPr/>
        </p:nvSpPr>
        <p:spPr>
          <a:xfrm>
            <a:off x="4800600" y="2600325"/>
            <a:ext cx="457200" cy="452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0" name="Прямоугольник 8293"/>
          <p:cNvSpPr>
            <a:spLocks noChangeArrowheads="1"/>
          </p:cNvSpPr>
          <p:nvPr/>
        </p:nvSpPr>
        <p:spPr bwMode="auto">
          <a:xfrm>
            <a:off x="5362737" y="1504950"/>
            <a:ext cx="36720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                      </a:t>
            </a:r>
            <a:r>
              <a:rPr lang="ru-RU" altLang="ru-RU" sz="1050" b="1" dirty="0">
                <a:solidFill>
                  <a:srgbClr val="11437F"/>
                </a:solidFill>
                <a:latin typeface="Cambria" panose="02040503050406030204" pitchFamily="18" charset="0"/>
              </a:rPr>
              <a:t>Нормативно-правовое закрепление</a:t>
            </a:r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Приказ Министерства финансов Российской Федерации </a:t>
            </a: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от 15.06.2020 № 103н</a:t>
            </a:r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Приказ Министерства финансов Российской Федерации</a:t>
            </a: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от 15.04.2021 г. № 61н </a:t>
            </a:r>
            <a:endParaRPr lang="ru-RU" altLang="ru-RU" sz="1000" u="sng" dirty="0"/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Приказ Министерства финансов Российской Федерации</a:t>
            </a: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от 30.09.2021 г. N 142н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 (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изменения в № 61н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)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 </a:t>
            </a:r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Приказ Министерства финансов Российской Федерации</a:t>
            </a: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от 28.06.2022 г.  № 100н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 (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изменения в № 61н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)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 </a:t>
            </a:r>
          </a:p>
          <a:p>
            <a:pPr algn="just">
              <a:defRPr/>
            </a:pPr>
            <a:endParaRPr lang="ru-RU" altLang="ru-RU" sz="1000" b="1" u="sng" dirty="0">
              <a:solidFill>
                <a:srgbClr val="11437F"/>
              </a:solidFill>
              <a:latin typeface="Cambria" panose="02040503050406030204" pitchFamily="18" charset="0"/>
            </a:endParaRP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Приказ Министерства финансов Российской Федерации</a:t>
            </a:r>
          </a:p>
          <a:p>
            <a:pPr algn="just">
              <a:defRPr/>
            </a:pP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от 07.11.2022 г.  № 157н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 (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изменения в № 61н</a:t>
            </a:r>
            <a:r>
              <a:rPr lang="ru-RU" altLang="ru-RU" sz="1000" b="1" dirty="0">
                <a:solidFill>
                  <a:srgbClr val="11437F"/>
                </a:solidFill>
                <a:latin typeface="Cambria" panose="02040503050406030204" pitchFamily="18" charset="0"/>
              </a:rPr>
              <a:t>)</a:t>
            </a:r>
            <a:r>
              <a:rPr lang="ru-RU" altLang="ru-RU" sz="1000" b="1" u="sng" dirty="0">
                <a:solidFill>
                  <a:srgbClr val="11437F"/>
                </a:solidFill>
                <a:latin typeface="Cambria" panose="02040503050406030204" pitchFamily="18" charset="0"/>
              </a:rPr>
              <a:t> </a:t>
            </a:r>
          </a:p>
          <a:p>
            <a:pPr algn="just">
              <a:defRPr/>
            </a:pPr>
            <a:endParaRPr lang="ru-RU" altLang="ru-RU" sz="1000" u="sng" dirty="0"/>
          </a:p>
        </p:txBody>
      </p:sp>
    </p:spTree>
    <p:extLst>
      <p:ext uri="{BB962C8B-B14F-4D97-AF65-F5344CB8AC3E}">
        <p14:creationId xmlns:p14="http://schemas.microsoft.com/office/powerpoint/2010/main" val="3403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6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Унифицированные формы электронных первичных учетных документов (регистров бухгалтерского </a:t>
            </a:r>
            <a:r>
              <a:rPr lang="ru-RU" sz="1800" b="1" dirty="0" smtClean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учета) </a:t>
            </a:r>
            <a:endParaRPr lang="ru-RU" sz="1800" b="1" dirty="0">
              <a:solidFill>
                <a:srgbClr val="11437F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15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2" y="791569"/>
            <a:ext cx="360812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0684" y="813378"/>
            <a:ext cx="2700000" cy="386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0504512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Решение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 командировании на территории 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            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Российской Федерации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0504513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Изменение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Решения о командировании на территории Российской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Федерации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0504515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Решение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 командировании на территорию иностранного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государства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0504516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Изменение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Решения о командировании на территорию иностранного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государства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0504518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Заявка-обоснование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закупки товаров, работ, услуг малого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объема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0504520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Отчет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 расходах подотчетного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лица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0504517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Решение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 компенсации расходов на оплату стоимости проезда и провоза багажа для лиц, работающих в районах Крайнего Севера и приравненных к ним местностях, и членов их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семей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0504093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Журнал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регистрации приходных и расходных кассовых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ордеров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0504094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Ведомость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дополнительных доходов физических лиц, облагаемых НДФЛ, страховыми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взносами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0504071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Журнал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операций межотчетного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периода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0504071</a:t>
            </a:r>
            <a:r>
              <a:rPr lang="en-US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Журнал 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операций по исправлению ошибок прошлых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лет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3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0510431	Ведомость группового начисления доходов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0510433	Акт о консервации (расконсервации) объекта основных средств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0510434	Акт приема-передачи объектов, полученных в личное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пользование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0510437	Решение о списании задолженности, невостребованной кредиторами, со счета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____</a:t>
            </a:r>
            <a:endParaRPr lang="ru-RU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6284" y="813956"/>
            <a:ext cx="2700000" cy="39240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0510439	Решение о проведении инвентаризации</a:t>
            </a:r>
          </a:p>
          <a:p>
            <a:pPr marL="361950" indent="-361950">
              <a:defRPr/>
            </a:pPr>
            <a:endParaRPr lang="en-US" sz="3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0510440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	Решение о прекращении признания активами объектов нефинансовых активов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0510442	Решение об оценке стоимости имущества, отчуждаемого не в пользу организаций бюджетной сферы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0510445	Решение о признании (восстановлении) сомнительной задолженности по доходам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0510446	Решении о восстановлении кредиторской задолженности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0510836	Акт о результатах инвентаризации наличных денежных средств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0510837	Ведомость начисления доходов бюджета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0510838	Ведомость выпадающих доходов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0509213	Журнал операций по забалансовому счету ____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0509095	Ведомость доходов физических лиц, облагаемых НДФЛ, страховыми взносами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0510432	Извещение о начислении доходов (уточнении начисления)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0510435	Акт об утилизации (уничтожении) материальных ценностей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0510436	Акт о признании безнадежной к взысканию задолженности по доходам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0510441	Решение о признании объектов нефинансовых активов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0510447	Изменение Решения о проведении инвентаризации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0509097	Карточка учета имущества в личном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пользовании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3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0510448	Акт о приеме-передаче объектов нефинансовых </a:t>
            </a: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активов</a:t>
            </a:r>
            <a:endParaRPr lang="ru-RU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1884" y="813378"/>
            <a:ext cx="2700000" cy="39240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61950" indent="-361950">
              <a:defRPr/>
            </a:pPr>
            <a:r>
              <a:rPr lang="ru-RU" sz="700" dirty="0" smtClean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0510450</a:t>
            </a: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	Накладная на внутреннее перемещение объектов нефинансовых активов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0510451	Требование-накладная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0510521	Заявка-обоснование закупки товаров, работ, услуг малого объема через подотчетное лицо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0509211	Карточка капитальных вложений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0509214	Карточка учета права пользования нефинансовым активом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0510454	Акт о списании объектов нефинансовых активов (кроме транспортных средств) 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0510456	Акт о списании транспортного средства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0510460	Акт о списании материальных запасов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0510461	Акт о списании бланков строгой отчетности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0509215	Инвентарная карточка учета нефинансовых активов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003B5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0509216	Инвентарная карточка группового учета нефинансовых активов </a:t>
            </a: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 smtClean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en-US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7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0510452	Акт приемки товаров, работ, услуг</a:t>
            </a:r>
          </a:p>
          <a:p>
            <a:pPr marL="361950" indent="-361950">
              <a:defRPr/>
            </a:pPr>
            <a:endParaRPr lang="ru-RU" sz="300" dirty="0">
              <a:solidFill>
                <a:srgbClr val="003B59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0510453	Извещение о трансферте, передаваемом с условием</a:t>
            </a:r>
          </a:p>
          <a:p>
            <a:pPr marL="361950" indent="-361950">
              <a:defRPr/>
            </a:pPr>
            <a:endParaRPr lang="en-US" sz="300" dirty="0" smtClean="0">
              <a:solidFill>
                <a:srgbClr val="FF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0510458	Накладная на отпуск материальных ценностей на сторону</a:t>
            </a:r>
          </a:p>
          <a:p>
            <a:pPr marL="361950" indent="-361950">
              <a:defRPr/>
            </a:pPr>
            <a:endParaRPr lang="en-US" sz="300" dirty="0" smtClean="0">
              <a:solidFill>
                <a:srgbClr val="FF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61950" indent="-361950">
              <a:defRPr/>
            </a:pPr>
            <a:r>
              <a:rPr lang="ru-RU" sz="700" dirty="0" smtClean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0510463</a:t>
            </a:r>
            <a:r>
              <a:rPr lang="ru-RU" sz="700" dirty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	Акт о результатах инвентаризации</a:t>
            </a:r>
          </a:p>
        </p:txBody>
      </p:sp>
    </p:spTree>
    <p:extLst>
      <p:ext uri="{BB962C8B-B14F-4D97-AF65-F5344CB8AC3E}">
        <p14:creationId xmlns:p14="http://schemas.microsoft.com/office/powerpoint/2010/main" val="209367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7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Предложения в проект приказа, </a:t>
            </a:r>
            <a:r>
              <a:rPr lang="ru-RU" sz="1800" b="1" dirty="0">
                <a:solidFill>
                  <a:srgbClr val="00B05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учтенные</a:t>
            </a: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b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Министерством финансов Российской Федерации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74978"/>
              </p:ext>
            </p:extLst>
          </p:nvPr>
        </p:nvGraphicFramePr>
        <p:xfrm>
          <a:off x="152400" y="895350"/>
          <a:ext cx="8761879" cy="40560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/>
                <a:gridCol w="3124200"/>
                <a:gridCol w="3199279"/>
              </a:tblGrid>
              <a:tr h="25687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формы</a:t>
                      </a:r>
                      <a:endParaRPr lang="ru-RU" sz="1200" b="1" dirty="0" smtClean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Комментарий/Вопросы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Предложения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56135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проведение инвентаризации (ф. 0510439)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Предоставление субъектами учета Решения о проведении инвентаризации (ф. 0510439) с датой начала инвентаризации раньше даты утверждения руководителем Решения о проведение инвентаризации о проведение инвентаризации (ф. 0510439).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Уточнить описание в части строгого требования по соблюдению контрольных дат в документе: </a:t>
                      </a:r>
                      <a:r>
                        <a:rPr lang="ru-RU" sz="900" b="1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дата начала проведения инвентаризации не может быть раньше даты утверждения Решения о проведении инвентаризации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(ф. 0510439) руководителем.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98631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 признании объектов нефинансовых активов (ф. 0510441)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Согласно положениям Приказа № 61н, оформление операций по принятию к бухгалтерскому учету объектов нефинансовых активов при безвозмездном поступлении, а также в случае возмещения ущерба в натуральной форме предусмотрено  Решением о признании объектов нефинансовых активов (ф. 0510441) и Актом о приеме-передаче нефинансовых активов (ф. 0510448).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Исключить применение Решения (ф. 0510441) </a:t>
                      </a:r>
                      <a:r>
                        <a:rPr lang="ru-RU" sz="900" b="1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по операциям безвозмездного поступления объектов нефинансовых активов и возмещения ущерба в натуральной форм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е (с учетом позиции Министерства финансов Российской Федерации, изложенной в письме от 24.04.2023 № 02-06-09/37582).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26962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Решение об оценке стоимости имущества, отчуждаемого не в пользу организаций бюджетной сферы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(ф. 510442)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Отсутствует унифицированный документ по оценке объектов учета, выявленных при инвентаризации – излишки.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79388" algn="just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В проекте приказа о внесении изменений в Приказ № 61н данное предложение учтено, для оценки излишек, а также имущества, полученного по результатам демонтажа ОС, полученного безвозмездно планируется </a:t>
                      </a:r>
                      <a:r>
                        <a:rPr lang="ru-RU" sz="900" b="1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применение существующего Решение об оценке стоимости имущества, отчуждаемого не в пользу организаций бюджетной сферы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</a:rPr>
                        <a:t>(ф. 0510442).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95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34200" y="4933950"/>
            <a:ext cx="2103120" cy="161583"/>
          </a:xfrm>
        </p:spPr>
        <p:txBody>
          <a:bodyPr/>
          <a:lstStyle/>
          <a:p>
            <a:pPr>
              <a:defRPr/>
            </a:pPr>
            <a:fld id="{FAA6C436-0D4A-4340-A2B7-930FFE7E96AA}" type="slidenum">
              <a:rPr lang="ru-RU" sz="1050">
                <a:solidFill>
                  <a:srgbClr val="7F7F7F"/>
                </a:solidFill>
                <a:latin typeface="Arial" charset="0"/>
                <a:cs typeface="Arial" charset="0"/>
              </a:rPr>
              <a:pPr>
                <a:defRPr/>
              </a:pPr>
              <a:t>8</a:t>
            </a:fld>
            <a:endParaRPr lang="ru-RU" sz="1050" dirty="0">
              <a:solidFill>
                <a:srgbClr val="7F7F7F"/>
              </a:solidFill>
              <a:latin typeface="Arial" charset="0"/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33600" y="52825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ru-RU" sz="1800" b="1" dirty="0">
                <a:solidFill>
                  <a:srgbClr val="11437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Предложения по совершенствованию унифицированных электронных документов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45605"/>
              </p:ext>
            </p:extLst>
          </p:nvPr>
        </p:nvGraphicFramePr>
        <p:xfrm>
          <a:off x="152400" y="895350"/>
          <a:ext cx="8761879" cy="3936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/>
                <a:gridCol w="3200400"/>
                <a:gridCol w="3123079"/>
              </a:tblGrid>
              <a:tr h="22860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формы</a:t>
                      </a:r>
                      <a:endParaRPr lang="ru-RU" sz="1200" b="1" dirty="0" smtClean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Комментарий/Вопросы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3B59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Предложения</a:t>
                      </a:r>
                      <a:endParaRPr lang="ru-RU" sz="1200" b="1" dirty="0">
                        <a:solidFill>
                          <a:srgbClr val="003B59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Извещение (ф. 0504805)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82563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При наличии унифицированной формы Акт  о приеме-передаче нефинансовых активов (ф. 0510448) оформляется Извещение (ф. 0504805) в целях обеспечения своевременного отражения в бухгалтерском учете бухгалтерских записей по взаимосвязанным операциям между субъектами учета, в частности: по расчетам, возникающим по операциям приемки-передачи имущества, в том числе при внутриведомственных, межведомственных и межбюджетных расчетах не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требуется.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182563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Исключить требование формирования (подписания) Извещения (ф. 0504805) по операциям передачи (принятия) объектов нефинансовых активов, оформленных Актом о приеме-передаче нефинансовых активов (ф. 0510448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).</a:t>
                      </a:r>
                      <a:endParaRPr lang="ru-RU" sz="900" dirty="0">
                        <a:solidFill>
                          <a:srgbClr val="003B59"/>
                        </a:solidFill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Карточка капитальных вложений 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(ф. 0509211)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Согласно положениям Приказа № 61н в заголовочной части Карточки капитальных вложений (ф. 0509211) </a:t>
                      </a:r>
                      <a:r>
                        <a:rPr lang="ru-RU" sz="900" b="1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отражается 17-ти разрядный учетный номер объекта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(группы объектов) капитальных вложений в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соответствующей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структуре.</a:t>
                      </a:r>
                      <a:r>
                        <a:rPr lang="en-US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Вместе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 тем, в соответствии с пунктом 173.1 Инструкции № 191н при формировании Сведений о вложениях в объекты недвижимого имущества, объектах незавершенного строительства (ф. 0503190)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графе 5 </a:t>
                      </a:r>
                      <a:r>
                        <a:rPr lang="ru-RU" sz="900" b="1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отражается 28-ми разрядный учетный номер объекта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капитальных вложений, отличный от номера, предусмотренного Приказом №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61н.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Синхронизировать требования к структуре учетного номера объекта капитальных вложений в Инструкции </a:t>
                      </a:r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№ 191н </a:t>
                      </a: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 Приказе № 61н.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/>
                      <a:r>
                        <a:rPr lang="ru-RU" sz="900" dirty="0" smtClean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Акт приемки товаров, работ, услуг (ф.0510452)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На данном этапе отсутствует возможность оформления Акта приемки товаров, работ, услуг (ф.0510452) при взаимодействии с физическими лицами в рамках реализации договоров гражданско-правового характера. 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182563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rgbClr val="003B59"/>
                          </a:solidFill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Дополнить текстом «….  за исключением при приемке товаров, работ, услуг по договорам гражданско-правового характера».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19018</TotalTime>
  <Words>1935</Words>
  <PresentationFormat>Экран (16:9)</PresentationFormat>
  <Paragraphs>355</Paragraphs>
  <Slides>14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</vt:lpstr>
      <vt:lpstr>Century</vt:lpstr>
      <vt:lpstr>Helvetica Neue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2023-09-21T13:49:59Z</cp:lastPrinted>
  <dcterms:created xsi:type="dcterms:W3CDTF">2019-07-31T16:47:50Z</dcterms:created>
  <dcterms:modified xsi:type="dcterms:W3CDTF">2023-09-21T15:51:50Z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