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1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356" r:id="rId3"/>
    <p:sldId id="304" r:id="rId4"/>
    <p:sldId id="355" r:id="rId5"/>
    <p:sldId id="347" r:id="rId6"/>
    <p:sldId id="348" r:id="rId7"/>
    <p:sldId id="349" r:id="rId8"/>
    <p:sldId id="350" r:id="rId9"/>
    <p:sldId id="351" r:id="rId10"/>
    <p:sldId id="352" r:id="rId11"/>
    <p:sldId id="338" r:id="rId12"/>
    <p:sldId id="339" r:id="rId13"/>
    <p:sldId id="346" r:id="rId14"/>
    <p:sldId id="357" r:id="rId15"/>
  </p:sldIdLst>
  <p:sldSz cx="12192000" cy="6858000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8" userDrawn="1">
          <p15:clr>
            <a:srgbClr val="F26B43"/>
          </p15:clr>
        </p15:guide>
        <p15:guide id="2" pos="960" userDrawn="1">
          <p15:clr>
            <a:srgbClr val="A4A3A4"/>
          </p15:clr>
        </p15:guide>
        <p15:guide id="3" pos="1119" userDrawn="1">
          <p15:clr>
            <a:srgbClr val="A4A3A4"/>
          </p15:clr>
        </p15:guide>
        <p15:guide id="4" pos="1760" userDrawn="1">
          <p15:clr>
            <a:srgbClr val="A4A3A4"/>
          </p15:clr>
        </p15:guide>
        <p15:guide id="5" pos="1919" userDrawn="1">
          <p15:clr>
            <a:srgbClr val="A4A3A4"/>
          </p15:clr>
        </p15:guide>
        <p15:guide id="6" pos="2561" userDrawn="1">
          <p15:clr>
            <a:srgbClr val="A4A3A4"/>
          </p15:clr>
        </p15:guide>
        <p15:guide id="7" pos="2721" userDrawn="1">
          <p15:clr>
            <a:srgbClr val="A4A3A4"/>
          </p15:clr>
        </p15:guide>
        <p15:guide id="8" pos="3362" userDrawn="1">
          <p15:clr>
            <a:srgbClr val="A4A3A4"/>
          </p15:clr>
        </p15:guide>
        <p15:guide id="9" pos="3521" userDrawn="1">
          <p15:clr>
            <a:srgbClr val="A4A3A4"/>
          </p15:clr>
        </p15:guide>
        <p15:guide id="10" pos="4158" userDrawn="1">
          <p15:clr>
            <a:srgbClr val="A4A3A4"/>
          </p15:clr>
        </p15:guide>
        <p15:guide id="11" pos="4316" userDrawn="1">
          <p15:clr>
            <a:srgbClr val="A4A3A4"/>
          </p15:clr>
        </p15:guide>
        <p15:guide id="12" pos="4961" userDrawn="1">
          <p15:clr>
            <a:srgbClr val="A4A3A4"/>
          </p15:clr>
        </p15:guide>
        <p15:guide id="13" pos="5121" userDrawn="1">
          <p15:clr>
            <a:srgbClr val="A4A3A4"/>
          </p15:clr>
        </p15:guide>
        <p15:guide id="14" pos="5745" userDrawn="1">
          <p15:clr>
            <a:srgbClr val="A4A3A4"/>
          </p15:clr>
        </p15:guide>
        <p15:guide id="15" pos="5922" userDrawn="1">
          <p15:clr>
            <a:srgbClr val="A4A3A4"/>
          </p15:clr>
        </p15:guide>
        <p15:guide id="16" pos="6562" userDrawn="1">
          <p15:clr>
            <a:srgbClr val="A4A3A4"/>
          </p15:clr>
        </p15:guide>
        <p15:guide id="17" pos="6723" userDrawn="1">
          <p15:clr>
            <a:srgbClr val="A4A3A4"/>
          </p15:clr>
        </p15:guide>
        <p15:guide id="18" orient="horz" pos="1117" userDrawn="1">
          <p15:clr>
            <a:srgbClr val="F26B43"/>
          </p15:clr>
        </p15:guide>
        <p15:guide id="19" pos="320" userDrawn="1">
          <p15:clr>
            <a:srgbClr val="A4A3A4"/>
          </p15:clr>
        </p15:guide>
        <p15:guide id="20" pos="7362" userDrawn="1">
          <p15:clr>
            <a:srgbClr val="A4A3A4"/>
          </p15:clr>
        </p15:guide>
        <p15:guide id="21" orient="horz" pos="323" userDrawn="1">
          <p15:clr>
            <a:srgbClr val="A4A3A4"/>
          </p15:clr>
        </p15:guide>
        <p15:guide id="22" orient="horz" pos="4005" userDrawn="1">
          <p15:clr>
            <a:srgbClr val="A4A3A4"/>
          </p15:clr>
        </p15:guide>
        <p15:guide id="26" orient="horz" pos="1440" userDrawn="1">
          <p15:clr>
            <a:srgbClr val="A4A3A4"/>
          </p15:clr>
        </p15:guide>
        <p15:guide id="27" orient="horz" pos="1521" userDrawn="1">
          <p15:clr>
            <a:srgbClr val="A4A3A4"/>
          </p15:clr>
        </p15:guide>
        <p15:guide id="28" orient="horz" pos="1601" userDrawn="1">
          <p15:clr>
            <a:srgbClr val="A4A3A4"/>
          </p15:clr>
        </p15:guide>
        <p15:guide id="29" orient="horz" pos="1680" userDrawn="1">
          <p15:clr>
            <a:srgbClr val="A4A3A4"/>
          </p15:clr>
        </p15:guide>
        <p15:guide id="30" orient="horz" pos="1760" userDrawn="1">
          <p15:clr>
            <a:srgbClr val="A4A3A4"/>
          </p15:clr>
        </p15:guide>
        <p15:guide id="31" orient="horz" pos="1842" userDrawn="1">
          <p15:clr>
            <a:srgbClr val="A4A3A4"/>
          </p15:clr>
        </p15:guide>
        <p15:guide id="32" orient="horz" pos="1922" userDrawn="1">
          <p15:clr>
            <a:srgbClr val="A4A3A4"/>
          </p15:clr>
        </p15:guide>
        <p15:guide id="33" orient="horz" pos="2001" userDrawn="1">
          <p15:clr>
            <a:srgbClr val="A4A3A4"/>
          </p15:clr>
        </p15:guide>
        <p15:guide id="34" orient="horz" pos="3924" userDrawn="1">
          <p15:clr>
            <a:srgbClr val="A4A3A4"/>
          </p15:clr>
        </p15:guide>
        <p15:guide id="35" orient="horz" pos="3524" userDrawn="1">
          <p15:clr>
            <a:srgbClr val="A4A3A4"/>
          </p15:clr>
        </p15:guide>
        <p15:guide id="36" orient="horz" pos="3765" userDrawn="1">
          <p15:clr>
            <a:srgbClr val="A4A3A4"/>
          </p15:clr>
        </p15:guide>
        <p15:guide id="37" orient="horz" pos="3603" userDrawn="1">
          <p15:clr>
            <a:srgbClr val="A4A3A4"/>
          </p15:clr>
        </p15:guide>
        <p15:guide id="38" orient="horz" pos="3684" userDrawn="1">
          <p15:clr>
            <a:srgbClr val="A4A3A4"/>
          </p15:clr>
        </p15:guide>
        <p15:guide id="39" orient="horz" pos="3845" userDrawn="1">
          <p15:clr>
            <a:srgbClr val="A4A3A4"/>
          </p15:clr>
        </p15:guide>
        <p15:guide id="40" orient="horz" pos="2963" userDrawn="1">
          <p15:clr>
            <a:srgbClr val="A4A3A4"/>
          </p15:clr>
        </p15:guide>
        <p15:guide id="41" orient="horz" pos="3042" userDrawn="1">
          <p15:clr>
            <a:srgbClr val="A4A3A4"/>
          </p15:clr>
        </p15:guide>
        <p15:guide id="42" orient="horz" pos="3363" userDrawn="1">
          <p15:clr>
            <a:srgbClr val="A4A3A4"/>
          </p15:clr>
        </p15:guide>
        <p15:guide id="43" orient="horz" pos="3123" userDrawn="1">
          <p15:clr>
            <a:srgbClr val="A4A3A4"/>
          </p15:clr>
        </p15:guide>
        <p15:guide id="44" orient="horz" pos="3204" userDrawn="1">
          <p15:clr>
            <a:srgbClr val="A4A3A4"/>
          </p15:clr>
        </p15:guide>
        <p15:guide id="45" orient="horz" pos="2723" userDrawn="1">
          <p15:clr>
            <a:srgbClr val="A4A3A4"/>
          </p15:clr>
        </p15:guide>
        <p15:guide id="46" orient="horz" pos="2886" userDrawn="1">
          <p15:clr>
            <a:srgbClr val="A4A3A4"/>
          </p15:clr>
        </p15:guide>
        <p15:guide id="47" orient="horz" pos="3284" userDrawn="1">
          <p15:clr>
            <a:srgbClr val="A4A3A4"/>
          </p15:clr>
        </p15:guide>
        <p15:guide id="48" orient="horz" pos="2804" userDrawn="1">
          <p15:clr>
            <a:srgbClr val="A4A3A4"/>
          </p15:clr>
        </p15:guide>
        <p15:guide id="49" orient="horz" pos="3444" userDrawn="1">
          <p15:clr>
            <a:srgbClr val="A4A3A4"/>
          </p15:clr>
        </p15:guide>
        <p15:guide id="50" orient="horz" pos="2643" userDrawn="1">
          <p15:clr>
            <a:srgbClr val="A4A3A4"/>
          </p15:clr>
        </p15:guide>
        <p15:guide id="51" orient="horz" pos="2562" userDrawn="1">
          <p15:clr>
            <a:srgbClr val="A4A3A4"/>
          </p15:clr>
        </p15:guide>
        <p15:guide id="52" orient="horz" pos="2481" userDrawn="1">
          <p15:clr>
            <a:srgbClr val="A4A3A4"/>
          </p15:clr>
        </p15:guide>
        <p15:guide id="53" orient="horz" pos="2402" userDrawn="1">
          <p15:clr>
            <a:srgbClr val="A4A3A4"/>
          </p15:clr>
        </p15:guide>
        <p15:guide id="54" orient="horz" pos="2319" userDrawn="1">
          <p15:clr>
            <a:srgbClr val="A4A3A4"/>
          </p15:clr>
        </p15:guide>
        <p15:guide id="55" orient="horz" pos="2243" userDrawn="1">
          <p15:clr>
            <a:srgbClr val="A4A3A4"/>
          </p15:clr>
        </p15:guide>
        <p15:guide id="56" orient="horz" pos="2082" userDrawn="1">
          <p15:clr>
            <a:srgbClr val="A4A3A4"/>
          </p15:clr>
        </p15:guide>
        <p15:guide id="57" orient="horz" pos="2162" userDrawn="1">
          <p15:clr>
            <a:srgbClr val="A4A3A4"/>
          </p15:clr>
        </p15:guide>
        <p15:guide id="58" pos="7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E1FF"/>
    <a:srgbClr val="F3D9DB"/>
    <a:srgbClr val="EBEBFF"/>
    <a:srgbClr val="D9F5D7"/>
    <a:srgbClr val="F9EBEC"/>
    <a:srgbClr val="EFEFFF"/>
    <a:srgbClr val="D9D9FF"/>
    <a:srgbClr val="007B87"/>
    <a:srgbClr val="007B3E"/>
    <a:srgbClr val="516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88" autoAdjust="0"/>
    <p:restoredTop sz="93896" autoAdjust="0"/>
  </p:normalViewPr>
  <p:slideViewPr>
    <p:cSldViewPr snapToGrid="0">
      <p:cViewPr varScale="1">
        <p:scale>
          <a:sx n="104" d="100"/>
          <a:sy n="104" d="100"/>
        </p:scale>
        <p:origin x="714" y="114"/>
      </p:cViewPr>
      <p:guideLst>
        <p:guide orient="horz" pos="958"/>
        <p:guide pos="960"/>
        <p:guide pos="1119"/>
        <p:guide pos="1760"/>
        <p:guide pos="1919"/>
        <p:guide pos="2561"/>
        <p:guide pos="2721"/>
        <p:guide pos="3362"/>
        <p:guide pos="3521"/>
        <p:guide pos="4158"/>
        <p:guide pos="4316"/>
        <p:guide pos="4961"/>
        <p:guide pos="5121"/>
        <p:guide pos="5745"/>
        <p:guide pos="5922"/>
        <p:guide pos="6562"/>
        <p:guide pos="6723"/>
        <p:guide orient="horz" pos="1117"/>
        <p:guide pos="320"/>
        <p:guide pos="7362"/>
        <p:guide orient="horz" pos="323"/>
        <p:guide orient="horz" pos="4005"/>
        <p:guide orient="horz" pos="1440"/>
        <p:guide orient="horz" pos="1521"/>
        <p:guide orient="horz" pos="1601"/>
        <p:guide orient="horz" pos="1680"/>
        <p:guide orient="horz" pos="1760"/>
        <p:guide orient="horz" pos="1842"/>
        <p:guide orient="horz" pos="1922"/>
        <p:guide orient="horz" pos="2001"/>
        <p:guide orient="horz" pos="3924"/>
        <p:guide orient="horz" pos="3524"/>
        <p:guide orient="horz" pos="3765"/>
        <p:guide orient="horz" pos="3603"/>
        <p:guide orient="horz" pos="3684"/>
        <p:guide orient="horz" pos="3845"/>
        <p:guide orient="horz" pos="2963"/>
        <p:guide orient="horz" pos="3042"/>
        <p:guide orient="horz" pos="3363"/>
        <p:guide orient="horz" pos="3123"/>
        <p:guide orient="horz" pos="3204"/>
        <p:guide orient="horz" pos="2723"/>
        <p:guide orient="horz" pos="2886"/>
        <p:guide orient="horz" pos="3284"/>
        <p:guide orient="horz" pos="2804"/>
        <p:guide orient="horz" pos="3444"/>
        <p:guide orient="horz" pos="2643"/>
        <p:guide orient="horz" pos="2562"/>
        <p:guide orient="horz" pos="2481"/>
        <p:guide orient="horz" pos="2402"/>
        <p:guide orient="horz" pos="2319"/>
        <p:guide orient="horz" pos="2243"/>
        <p:guide orient="horz" pos="2082"/>
        <p:guide orient="horz" pos="2162"/>
        <p:guide pos="7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8" d="100"/>
          <a:sy n="78" d="100"/>
        </p:scale>
        <p:origin x="3978" y="108"/>
      </p:cViewPr>
      <p:guideLst>
        <p:guide orient="horz" pos="3131"/>
        <p:guide pos="214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\\main.minfin.ru\minfin\DiskL\DPE\&#1052;&#1077;&#1090;&#1086;&#1076;&#1086;&#1083;&#1086;&#1075;&#1080;&#1103;%20&#1043;&#1055;_&#1053;&#1055;_&#1086;&#1073;&#1097;&#1072;&#1103;\&#1052;&#1077;&#1090;&#1086;&#1076;&#1086;&#1083;&#1086;&#1075;&#1080;&#1103;%20&#1074;%20&#1089;&#1091;&#1073;&#1098;&#1077;&#1082;&#1090;&#1072;&#1093;%20&#1056;&#1060;%20(&#1052;&#1054;)\5.%20&#1047;&#1072;&#1087;&#1088;&#1086;&#1089;%20&#1072;&#1074;&#1075;&#1091;&#1089;&#1090;%202023\!&#1040;&#1085;&#1072;&#1083;&#1080;&#1079;%20&#1086;&#1087;&#1088;&#1086;&#1089;&#1085;&#1099;&#1093;%20&#1083;&#1080;&#1089;&#1090;&#1086;&#1074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\\main.minfin.ru\minfin\DiskL\DPE\&#1052;&#1077;&#1090;&#1086;&#1076;&#1086;&#1083;&#1086;&#1075;&#1080;&#1103;%20&#1043;&#1055;_&#1053;&#1055;_&#1086;&#1073;&#1097;&#1072;&#1103;\&#1052;&#1077;&#1090;&#1086;&#1076;&#1086;&#1083;&#1086;&#1075;&#1080;&#1103;%20&#1074;%20&#1089;&#1091;&#1073;&#1098;&#1077;&#1082;&#1090;&#1072;&#1093;%20&#1056;&#1060;%20(&#1052;&#1054;)\5.%20&#1047;&#1072;&#1087;&#1088;&#1086;&#1089;%20&#1072;&#1074;&#1075;&#1091;&#1089;&#1090;%202023\!&#1040;&#1085;&#1072;&#1083;&#1080;&#1079;%20&#1086;&#1087;&#1088;&#1086;&#1089;&#1085;&#1099;&#1093;%20&#1083;&#1080;&#1089;&#1090;&#1086;&#1074;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\\main.minfin.ru\minfin\DiskL\DPE\&#1052;&#1077;&#1090;&#1086;&#1076;&#1086;&#1083;&#1086;&#1075;&#1080;&#1103;%20&#1043;&#1055;_&#1053;&#1055;_&#1086;&#1073;&#1097;&#1072;&#1103;\&#1052;&#1077;&#1090;&#1086;&#1076;&#1086;&#1083;&#1086;&#1075;&#1080;&#1103;%20&#1074;%20&#1089;&#1091;&#1073;&#1098;&#1077;&#1082;&#1090;&#1072;&#1093;%20&#1056;&#1060;%20(&#1052;&#1054;)\5.%20&#1047;&#1072;&#1087;&#1088;&#1086;&#1089;%20&#1072;&#1074;&#1075;&#1091;&#1089;&#1090;%202023\!&#1040;&#1085;&#1072;&#1083;&#1080;&#1079;%20&#1086;&#1087;&#1088;&#1086;&#1089;&#1085;&#1099;&#1093;%20&#1083;&#1080;&#1089;&#1090;&#1086;&#1074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680" b="0" i="0" u="none" strike="noStrike" kern="120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  <a:ea typeface="+mn-ea"/>
                <a:cs typeface="Times New Roman" panose="02020603050405020304" pitchFamily="18" charset="0"/>
              </a:defRPr>
            </a:pPr>
            <a:r>
              <a:rPr lang="ru-RU"/>
              <a:t>Вопрос 1. Проведена ли работа по инвентаризации действующих результатов (мероприятий) на предмет их соответствия требованиям методических рекомендаций?</a:t>
            </a:r>
          </a:p>
        </c:rich>
      </c:tx>
      <c:layout>
        <c:manualLayout>
          <c:xMode val="edge"/>
          <c:yMode val="edge"/>
          <c:x val="5.4100538771010079E-3"/>
          <c:y val="1.70941111337276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680" b="0" i="0" u="none" strike="noStrike" kern="1200" spc="0" baseline="0">
              <a:solidFill>
                <a:schemeClr val="tx1">
                  <a:lumMod val="95000"/>
                  <a:lumOff val="5000"/>
                </a:schemeClr>
              </a:solidFill>
              <a:latin typeface="Trebuchet MS" panose="020B0603020202020204" pitchFamily="34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7A3E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080926330548372E-17"/>
                  <c:y val="9.281182124300894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3F1-4E65-9465-159E2BE5CDE9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rebuchet MS" panose="020B0603020202020204" pitchFamily="34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73F1-4E65-9465-159E2BE5CD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Trebuchet MS" panose="020B0603020202020204" pitchFamily="34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'-'!$P$6:$P$9</c:f>
              <c:strCache>
                <c:ptCount val="3"/>
                <c:pt idx="0">
                  <c:v>Да, такая работа полностью завершена</c:v>
                </c:pt>
                <c:pt idx="1">
                  <c:v>Да, но работа еще не завершена</c:v>
                </c:pt>
                <c:pt idx="2">
                  <c:v>Нет</c:v>
                </c:pt>
              </c:strCache>
            </c:strRef>
          </c:cat>
          <c:val>
            <c:numRef>
              <c:f>'-'!$B$2:$E$2</c:f>
              <c:numCache>
                <c:formatCode>General</c:formatCode>
                <c:ptCount val="3"/>
                <c:pt idx="0">
                  <c:v>47</c:v>
                </c:pt>
                <c:pt idx="1">
                  <c:v>37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3F1-4E65-9465-159E2BE5CDE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295357376"/>
        <c:axId val="295358032"/>
      </c:barChart>
      <c:catAx>
        <c:axId val="295357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95358032"/>
        <c:crosses val="autoZero"/>
        <c:auto val="1"/>
        <c:lblAlgn val="ctr"/>
        <c:lblOffset val="100"/>
        <c:noMultiLvlLbl val="0"/>
      </c:catAx>
      <c:valAx>
        <c:axId val="2953580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95357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>
              <a:lumMod val="95000"/>
              <a:lumOff val="5000"/>
            </a:schemeClr>
          </a:solidFill>
          <a:latin typeface="Trebuchet MS" panose="020B0603020202020204" pitchFamily="34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680" b="0" i="0" u="none" strike="noStrike" kern="120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  <a:ea typeface="+mn-ea"/>
                <a:cs typeface="Times New Roman" panose="02020603050405020304" pitchFamily="18" charset="0"/>
              </a:defRPr>
            </a:pPr>
            <a:r>
              <a:rPr lang="ru-RU"/>
              <a:t>Вопрос 2. В какой срок планируется завершить работу по инвентаризации действующих результатов (мероприятий) на предмет их соответствия требованиям методических рекомендаций?</a:t>
            </a:r>
          </a:p>
        </c:rich>
      </c:tx>
      <c:layout>
        <c:manualLayout>
          <c:xMode val="edge"/>
          <c:yMode val="edge"/>
          <c:x val="6.5451165451165466E-3"/>
          <c:y val="1.70941068591729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680" b="0" i="0" u="none" strike="noStrike" kern="1200" spc="0" baseline="0">
              <a:solidFill>
                <a:schemeClr val="tx1">
                  <a:lumMod val="95000"/>
                  <a:lumOff val="5000"/>
                </a:schemeClr>
              </a:solidFill>
              <a:latin typeface="Trebuchet MS" panose="020B0603020202020204" pitchFamily="34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7A3E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9.5060628860421713E-17"/>
                  <c:y val="5.633858267716433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rebuchet MS" panose="020B0603020202020204" pitchFamily="34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000-4811-965C-B27DCAF9FB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Trebuchet MS" panose="020B0603020202020204" pitchFamily="34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'-'!$P$15:$P$20</c:f>
              <c:strCache>
                <c:ptCount val="4"/>
                <c:pt idx="0">
                  <c:v>До 1 сентября т.г.</c:v>
                </c:pt>
                <c:pt idx="1">
                  <c:v>До 1 октября т.г.</c:v>
                </c:pt>
                <c:pt idx="2">
                  <c:v>До 1 ноября т.г.</c:v>
                </c:pt>
                <c:pt idx="3">
                  <c:v>Инвентаризация завершена</c:v>
                </c:pt>
              </c:strCache>
            </c:strRef>
          </c:cat>
          <c:val>
            <c:numRef>
              <c:f>'-'!$B$3:$G$3</c:f>
              <c:numCache>
                <c:formatCode>General</c:formatCode>
                <c:ptCount val="4"/>
                <c:pt idx="0">
                  <c:v>15</c:v>
                </c:pt>
                <c:pt idx="1">
                  <c:v>20</c:v>
                </c:pt>
                <c:pt idx="2">
                  <c:v>3</c:v>
                </c:pt>
                <c:pt idx="3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00-4811-965C-B27DCAF9FB4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295357376"/>
        <c:axId val="295358032"/>
      </c:barChart>
      <c:catAx>
        <c:axId val="295357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95358032"/>
        <c:crosses val="autoZero"/>
        <c:auto val="1"/>
        <c:lblAlgn val="ctr"/>
        <c:lblOffset val="100"/>
        <c:noMultiLvlLbl val="0"/>
      </c:catAx>
      <c:valAx>
        <c:axId val="2953580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95357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>
              <a:lumMod val="95000"/>
              <a:lumOff val="5000"/>
            </a:schemeClr>
          </a:solidFill>
          <a:latin typeface="Trebuchet MS" panose="020B0603020202020204" pitchFamily="34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680" b="0" i="0" u="none" strike="noStrike" kern="120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  <a:ea typeface="+mn-ea"/>
                <a:cs typeface="Times New Roman" panose="02020603050405020304" pitchFamily="18" charset="0"/>
              </a:defRPr>
            </a:pPr>
            <a:r>
              <a:rPr lang="ru-RU" dirty="0"/>
              <a:t>Вопрос 3. В какой стадии находится проект нормативного правового акта, предусматривающий уточнение порядка разработки и реализации региональных программ с учетом положений методических рекомендаций?</a:t>
            </a:r>
          </a:p>
        </c:rich>
      </c:tx>
      <c:layout>
        <c:manualLayout>
          <c:xMode val="edge"/>
          <c:yMode val="edge"/>
          <c:x val="7.6801801801801815E-3"/>
          <c:y val="1.70941068591729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680" b="0" i="0" u="none" strike="noStrike" kern="1200" spc="0" baseline="0">
              <a:solidFill>
                <a:schemeClr val="tx1">
                  <a:lumMod val="95000"/>
                  <a:lumOff val="5000"/>
                </a:schemeClr>
              </a:solidFill>
              <a:latin typeface="Trebuchet MS" panose="020B0603020202020204" pitchFamily="34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7A3E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9.931102362204622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rebuchet MS" panose="020B0603020202020204" pitchFamily="34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E3A-40D5-A121-1173CDBF3870}"/>
                </c:ext>
              </c:extLst>
            </c:dLbl>
            <c:dLbl>
              <c:idx val="1"/>
              <c:layout>
                <c:manualLayout>
                  <c:x val="-4.7530314430210857E-17"/>
                  <c:y val="1.489654418197725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rebuchet MS" panose="020B0603020202020204" pitchFamily="34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E3A-40D5-A121-1173CDBF3870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rebuchet MS" panose="020B0603020202020204" pitchFamily="34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1E3A-40D5-A121-1173CDBF38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Trebuchet MS" panose="020B0603020202020204" pitchFamily="34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extLst>
                <c:ext xmlns:c15="http://schemas.microsoft.com/office/drawing/2012/chart" uri="{02D57815-91ED-43cb-92C2-25804820EDAC}">
                  <c15:fullRef>
                    <c15:sqref>'-'!$T$6:$T$12</c15:sqref>
                  </c15:fullRef>
                </c:ext>
              </c:extLst>
              <c:f>('-'!$T$6:$T$10,'-'!$T$12)</c:f>
              <c:strCache>
                <c:ptCount val="6"/>
                <c:pt idx="0">
                  <c:v>Проект формируется ответственным РОИВ</c:v>
                </c:pt>
                <c:pt idx="1">
                  <c:v>Проект находится на внутриведомственном согласовании</c:v>
                </c:pt>
                <c:pt idx="2">
                  <c:v>Проект находится на межведомственном согласовании</c:v>
                </c:pt>
                <c:pt idx="3">
                  <c:v>Проект находится на рассмотрении в ВОИВ</c:v>
                </c:pt>
                <c:pt idx="4">
                  <c:v>НПА, учитывающий положения методических рекомендаций, утвержден</c:v>
                </c:pt>
                <c:pt idx="5">
                  <c:v>Внесение изменений в действующий порядок не требуется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'-'!$B$4:$H$4</c15:sqref>
                  </c15:fullRef>
                </c:ext>
              </c:extLst>
              <c:f>('-'!$B$4:$F$4,'-'!$H$4)</c:f>
              <c:numCache>
                <c:formatCode>General</c:formatCode>
                <c:ptCount val="6"/>
                <c:pt idx="0">
                  <c:v>2</c:v>
                </c:pt>
                <c:pt idx="1">
                  <c:v>3</c:v>
                </c:pt>
                <c:pt idx="2">
                  <c:v>25</c:v>
                </c:pt>
                <c:pt idx="3">
                  <c:v>14</c:v>
                </c:pt>
                <c:pt idx="4">
                  <c:v>40</c:v>
                </c:pt>
                <c:pt idx="5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categoryFilterExceptions>
                <c15:categoryFilterException>
                  <c15:sqref>'-'!$H$4</c15:sqref>
                  <c15:dLbl>
                    <c:idx val="4"/>
                    <c:spPr>
                      <a:noFill/>
                      <a:ln>
                        <a:noFill/>
                      </a:ln>
                      <a:effectLst/>
                    </c:spPr>
                    <c:txPr>
                      <a:bodyPr rot="0" spcFirstLastPara="1" vertOverflow="ellipsis" vert="horz" wrap="square" anchor="ctr" anchorCtr="1"/>
                      <a:lstStyle/>
                      <a:p>
                        <a:pPr>
                          <a:defRPr sz="2000" b="1" i="0" u="none" strike="noStrike" kern="1200" baseline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Trebuchet MS" panose="020B0603020202020204" pitchFamily="34" charset="0"/>
                            <a:ea typeface="+mn-ea"/>
                            <a:cs typeface="Times New Roman" panose="02020603050405020304" pitchFamily="18" charset="0"/>
                          </a:defRPr>
                        </a:pPr>
                        <a:endParaRPr lang="ru-RU"/>
                      </a:p>
                    </c:txPr>
                    <c:dLblPos val="inEnd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00-7200-46C6-AC48-298F6B81A345}"/>
                      </c:ext>
                    </c:extLst>
                  </c15:dLbl>
                </c15:categoryFilterException>
              </c15:categoryFilterExceptions>
            </c:ext>
            <c:ext xmlns:c16="http://schemas.microsoft.com/office/drawing/2014/chart" uri="{C3380CC4-5D6E-409C-BE32-E72D297353CC}">
              <c16:uniqueId val="{00000003-1E3A-40D5-A121-1173CDBF387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295357376"/>
        <c:axId val="295358032"/>
      </c:barChart>
      <c:catAx>
        <c:axId val="295357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95358032"/>
        <c:crosses val="autoZero"/>
        <c:auto val="1"/>
        <c:lblAlgn val="ctr"/>
        <c:lblOffset val="100"/>
        <c:noMultiLvlLbl val="0"/>
      </c:catAx>
      <c:valAx>
        <c:axId val="2953580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95357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>
              <a:lumMod val="95000"/>
              <a:lumOff val="5000"/>
            </a:schemeClr>
          </a:solidFill>
          <a:latin typeface="Trebuchet MS" panose="020B0603020202020204" pitchFamily="34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1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963EA-0E7E-4D85-B6AB-F484D26806DF}" type="datetimeFigureOut">
              <a:rPr lang="ru-RU" smtClean="0"/>
              <a:t>20.09.2023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2155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5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DC233-E2B6-4F21-B5CB-2A98D2DD012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6352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DC233-E2B6-4F21-B5CB-2A98D2DD012C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8086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254000"/>
            <a:ext cx="5961062" cy="33543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423863" y="3807887"/>
            <a:ext cx="5961062" cy="5410254"/>
          </a:xfrm>
        </p:spPr>
        <p:txBody>
          <a:bodyPr/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1400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DC233-E2B6-4F21-B5CB-2A98D2DD012C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6560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254000"/>
            <a:ext cx="5961062" cy="33543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423863" y="3807887"/>
            <a:ext cx="5961062" cy="5410254"/>
          </a:xfrm>
        </p:spPr>
        <p:txBody>
          <a:bodyPr/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1400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DC233-E2B6-4F21-B5CB-2A98D2DD012C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35277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254000"/>
            <a:ext cx="5961062" cy="33543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423863" y="3807887"/>
            <a:ext cx="5961062" cy="5410254"/>
          </a:xfrm>
        </p:spPr>
        <p:txBody>
          <a:bodyPr/>
          <a:lstStyle/>
          <a:p>
            <a:pPr algn="just"/>
            <a:endParaRPr lang="ru-RU" sz="1400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DC233-E2B6-4F21-B5CB-2A98D2DD012C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16173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254000"/>
            <a:ext cx="5961062" cy="33543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423863" y="3807887"/>
            <a:ext cx="5961062" cy="5410254"/>
          </a:xfrm>
        </p:spPr>
        <p:txBody>
          <a:bodyPr/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1400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DC233-E2B6-4F21-B5CB-2A98D2DD012C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4827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0DC233-E2B6-4F21-B5CB-2A98D2DD012C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953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7038" y="168275"/>
            <a:ext cx="5965825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61799" y="3524614"/>
            <a:ext cx="6496847" cy="5600498"/>
          </a:xfrm>
        </p:spPr>
        <p:txBody>
          <a:bodyPr/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DC233-E2B6-4F21-B5CB-2A98D2DD012C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04398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254000"/>
            <a:ext cx="5961062" cy="33543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423863" y="3807887"/>
            <a:ext cx="5961062" cy="5410254"/>
          </a:xfrm>
        </p:spPr>
        <p:txBody>
          <a:bodyPr/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1400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DC233-E2B6-4F21-B5CB-2A98D2DD012C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98103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254000"/>
            <a:ext cx="5961062" cy="33543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423863" y="3807887"/>
            <a:ext cx="5961062" cy="5410254"/>
          </a:xfrm>
        </p:spPr>
        <p:txBody>
          <a:bodyPr/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1400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DC233-E2B6-4F21-B5CB-2A98D2DD012C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6984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254000"/>
            <a:ext cx="5961062" cy="33543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423863" y="3807887"/>
            <a:ext cx="5961062" cy="5410254"/>
          </a:xfrm>
        </p:spPr>
        <p:txBody>
          <a:bodyPr/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1400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DC233-E2B6-4F21-B5CB-2A98D2DD012C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84122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254000"/>
            <a:ext cx="5961062" cy="33543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423863" y="3807887"/>
            <a:ext cx="5961062" cy="5410254"/>
          </a:xfrm>
        </p:spPr>
        <p:txBody>
          <a:bodyPr/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1400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DC233-E2B6-4F21-B5CB-2A98D2DD012C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70869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254000"/>
            <a:ext cx="5961062" cy="33543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423863" y="3807887"/>
            <a:ext cx="5961062" cy="5410254"/>
          </a:xfrm>
        </p:spPr>
        <p:txBody>
          <a:bodyPr/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1400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DC233-E2B6-4F21-B5CB-2A98D2DD012C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73142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254000"/>
            <a:ext cx="5961062" cy="33543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423863" y="3807887"/>
            <a:ext cx="5961062" cy="5410254"/>
          </a:xfrm>
        </p:spPr>
        <p:txBody>
          <a:bodyPr/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1400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DC233-E2B6-4F21-B5CB-2A98D2DD012C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8653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A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ject 3">
            <a:extLst>
              <a:ext uri="{FF2B5EF4-FFF2-40B4-BE49-F238E27FC236}">
                <a16:creationId xmlns:a16="http://schemas.microsoft.com/office/drawing/2014/main" id="{5F9C4CA6-8837-4FE8-8448-A1D4AD0E4F1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6507" y="477945"/>
            <a:ext cx="1017493" cy="106059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78287" y="5265770"/>
            <a:ext cx="6220950" cy="1161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kern="100" dirty="0">
                <a:solidFill>
                  <a:schemeClr val="bg1"/>
                </a:solidFill>
                <a:latin typeface="Century" panose="02040604050505020304" pitchFamily="18" charset="0"/>
              </a:rPr>
              <a:t>Бегчин Николай Аркадьевич</a:t>
            </a:r>
          </a:p>
          <a:p>
            <a:pPr algn="r"/>
            <a:endParaRPr lang="ru-RU" sz="300" b="1" kern="100" dirty="0">
              <a:solidFill>
                <a:schemeClr val="bg1"/>
              </a:solidFill>
              <a:latin typeface="Century" panose="02040604050505020304" pitchFamily="18" charset="0"/>
            </a:endParaRPr>
          </a:p>
          <a:p>
            <a:pPr algn="r"/>
            <a:endParaRPr lang="ru-RU" sz="1000" b="1" kern="100" dirty="0">
              <a:solidFill>
                <a:schemeClr val="bg1"/>
              </a:solidFill>
              <a:latin typeface="Century" panose="02040604050505020304" pitchFamily="18" charset="0"/>
            </a:endParaRPr>
          </a:p>
          <a:p>
            <a:pPr algn="r"/>
            <a:r>
              <a:rPr lang="ru-RU" b="1" kern="100" dirty="0">
                <a:solidFill>
                  <a:schemeClr val="bg1"/>
                </a:solidFill>
                <a:latin typeface="Century" panose="02040604050505020304" pitchFamily="18" charset="0"/>
              </a:rPr>
              <a:t>Директор Департамента программно-целевого </a:t>
            </a:r>
          </a:p>
          <a:p>
            <a:pPr algn="r"/>
            <a:r>
              <a:rPr lang="ru-RU" b="1" kern="100" dirty="0">
                <a:solidFill>
                  <a:schemeClr val="bg1"/>
                </a:solidFill>
                <a:latin typeface="Century" panose="02040604050505020304" pitchFamily="18" charset="0"/>
              </a:rPr>
              <a:t>планирования и эффективности бюджетных расходов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F7F785-C80D-4D9A-BD0B-9C183E15CE6A}"/>
              </a:ext>
            </a:extLst>
          </p:cNvPr>
          <p:cNvSpPr txBox="1"/>
          <p:nvPr/>
        </p:nvSpPr>
        <p:spPr>
          <a:xfrm>
            <a:off x="404340" y="61506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</a:rPr>
              <a:t>2</a:t>
            </a:r>
            <a:r>
              <a:rPr lang="ru-RU" sz="1200" b="1" smtClean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</a:rPr>
              <a:t>1</a:t>
            </a:r>
            <a:r>
              <a:rPr lang="en-US" sz="1200" b="1" smtClean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</a:rPr>
              <a:t> </a:t>
            </a:r>
            <a:r>
              <a:rPr lang="ru-RU" sz="1200" b="1" dirty="0" smtClean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</a:rPr>
              <a:t>сентября 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</a:rPr>
              <a:t>202</a:t>
            </a:r>
            <a:r>
              <a:rPr lang="ru-RU" sz="1200" b="1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</a:rPr>
              <a:t>3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</a:rPr>
              <a:t> г.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Century" panose="02040604050505020304" pitchFamily="18" charset="0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905A58-72E5-4C98-AD12-EB096E57C0F7}"/>
              </a:ext>
            </a:extLst>
          </p:cNvPr>
          <p:cNvSpPr txBox="1"/>
          <p:nvPr/>
        </p:nvSpPr>
        <p:spPr>
          <a:xfrm>
            <a:off x="506507" y="2191569"/>
            <a:ext cx="11325896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Century" panose="02040604050505020304" pitchFamily="18" charset="0"/>
              </a:rPr>
              <a:t>Перевод государственных программ на новую систему управления: вопросы методологии и особенности бюджетного планирования 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121490" y="512763"/>
            <a:ext cx="10565685" cy="375346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18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641" y="520210"/>
            <a:ext cx="369435" cy="38617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941880" y="512763"/>
            <a:ext cx="2743200" cy="365125"/>
          </a:xfrm>
        </p:spPr>
        <p:txBody>
          <a:bodyPr/>
          <a:lstStyle/>
          <a:p>
            <a:fld id="{330EA680-D336-4FF7-8B7A-9848BB0A1C32}" type="slidenum">
              <a:rPr lang="en-US" sz="1400" b="1" smtClean="0">
                <a:solidFill>
                  <a:srgbClr val="FFFFFF"/>
                </a:solidFill>
                <a:latin typeface="Century" panose="02040604050505020304" pitchFamily="18" charset="0"/>
                <a:cs typeface="Arial"/>
              </a:rPr>
              <a:t>10</a:t>
            </a:fld>
            <a:endParaRPr lang="en-US" sz="1400" b="1" dirty="0">
              <a:solidFill>
                <a:srgbClr val="FFFFFF"/>
              </a:solidFill>
              <a:latin typeface="Century" panose="02040604050505020304" pitchFamily="18" charset="0"/>
              <a:cs typeface="Arial"/>
            </a:endParaRPr>
          </a:p>
        </p:txBody>
      </p:sp>
      <p:sp>
        <p:nvSpPr>
          <p:cNvPr id="88" name="object 79">
            <a:extLst>
              <a:ext uri="{FF2B5EF4-FFF2-40B4-BE49-F238E27FC236}">
                <a16:creationId xmlns:a16="http://schemas.microsoft.com/office/drawing/2014/main" id="{26546641-53B4-4CAD-87FF-B58AA8C450A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44137" y="1057998"/>
            <a:ext cx="10515600" cy="35778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ctr">
              <a:lnSpc>
                <a:spcPct val="85000"/>
              </a:lnSpc>
              <a:spcBef>
                <a:spcPts val="114"/>
              </a:spcBef>
              <a:tabLst>
                <a:tab pos="3362960" algn="l"/>
              </a:tabLst>
            </a:pPr>
            <a:r>
              <a:rPr lang="ru-RU" sz="2600" b="1" i="0" dirty="0">
                <a:latin typeface="Spectral"/>
                <a:cs typeface="Spectral"/>
              </a:rPr>
              <a:t>Госпрограмма: новая система управления</a:t>
            </a:r>
            <a:endParaRPr sz="2600" dirty="0"/>
          </a:p>
        </p:txBody>
      </p:sp>
      <p:sp>
        <p:nvSpPr>
          <p:cNvPr id="92" name="TextBox 91"/>
          <p:cNvSpPr txBox="1"/>
          <p:nvPr/>
        </p:nvSpPr>
        <p:spPr>
          <a:xfrm>
            <a:off x="550441" y="1844956"/>
            <a:ext cx="1684759" cy="3916785"/>
          </a:xfrm>
          <a:prstGeom prst="rect">
            <a:avLst/>
          </a:prstGeom>
          <a:solidFill>
            <a:srgbClr val="EDD3D3"/>
          </a:solidFill>
          <a:ln w="19050">
            <a:solidFill>
              <a:schemeClr val="bg1">
                <a:lumMod val="75000"/>
              </a:schemeClr>
            </a:solidFill>
          </a:ln>
        </p:spPr>
        <p:txBody>
          <a:bodyPr wrap="square" lIns="33231" rIns="33231" rtlCol="0" anchor="ctr">
            <a:noAutofit/>
          </a:bodyPr>
          <a:lstStyle>
            <a:defPPr>
              <a:defRPr lang="en-US"/>
            </a:defPPr>
            <a:lvl1pPr algn="ctr">
              <a:defRPr sz="1292" b="1">
                <a:latin typeface="Trebuchet MS" panose="020B0603020202020204" pitchFamily="34" charset="0"/>
              </a:defRPr>
            </a:lvl1pPr>
          </a:lstStyle>
          <a:p>
            <a:r>
              <a:rPr lang="ru-RU" sz="1400" dirty="0"/>
              <a:t>Государственная программа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2588616" y="2453560"/>
            <a:ext cx="2021180" cy="3308181"/>
          </a:xfrm>
          <a:prstGeom prst="rect">
            <a:avLst/>
          </a:prstGeom>
          <a:solidFill>
            <a:srgbClr val="E8E8E8"/>
          </a:solidFill>
          <a:ln w="19050">
            <a:solidFill>
              <a:schemeClr val="bg1">
                <a:lumMod val="75000"/>
              </a:schemeClr>
            </a:solidFill>
          </a:ln>
        </p:spPr>
        <p:txBody>
          <a:bodyPr wrap="square" lIns="33231" rIns="33231" rtlCol="0" anchor="ctr">
            <a:noAutofit/>
          </a:bodyPr>
          <a:lstStyle>
            <a:defPPr>
              <a:defRPr lang="en-US"/>
            </a:defPPr>
            <a:lvl1pPr algn="ctr">
              <a:defRPr sz="12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defRPr>
            </a:lvl1pPr>
          </a:lstStyle>
          <a:p>
            <a:r>
              <a:rPr lang="ru-RU" sz="1400" dirty="0">
                <a:effectLst/>
              </a:rPr>
              <a:t>Стратегические приоритеты </a:t>
            </a:r>
          </a:p>
          <a:p>
            <a:r>
              <a:rPr lang="ru-RU" sz="1400" b="0" u="none" dirty="0">
                <a:effectLst/>
              </a:rPr>
              <a:t>госпрограммы</a:t>
            </a:r>
          </a:p>
          <a:p>
            <a:r>
              <a:rPr lang="ru-RU" sz="1400" b="0" u="none" dirty="0">
                <a:effectLst/>
              </a:rPr>
              <a:t>+</a:t>
            </a:r>
          </a:p>
          <a:p>
            <a:r>
              <a:rPr lang="ru-RU" sz="1400" dirty="0">
                <a:effectLst/>
              </a:rPr>
              <a:t>нормативное обеспечение </a:t>
            </a:r>
            <a:r>
              <a:rPr lang="ru-RU" b="0" i="1" u="none" dirty="0">
                <a:effectLst/>
              </a:rPr>
              <a:t>(правила предоставления субсидий, перечни объектов и т.п.)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503212" y="3449207"/>
            <a:ext cx="5730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rebuchet MS" panose="020B0603020202020204" pitchFamily="34" charset="0"/>
              </a:rPr>
              <a:t>+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2122197" y="3445140"/>
            <a:ext cx="5730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rebuchet MS" panose="020B0603020202020204" pitchFamily="34" charset="0"/>
              </a:rPr>
              <a:t>=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2588616" y="1844956"/>
            <a:ext cx="2021180" cy="493594"/>
          </a:xfrm>
          <a:prstGeom prst="snip2DiagRect">
            <a:avLst/>
          </a:prstGeom>
          <a:solidFill>
            <a:srgbClr val="E8E8E8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US"/>
            </a:defPPr>
            <a:lvl1pPr algn="ctr">
              <a:defRPr sz="1108" b="1">
                <a:latin typeface="Trebuchet MS" panose="020B0603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200" dirty="0">
                <a:solidFill>
                  <a:schemeClr val="tx1"/>
                </a:solidFill>
              </a:rPr>
              <a:t>Правительство РФ </a:t>
            </a:r>
          </a:p>
          <a:p>
            <a:r>
              <a:rPr lang="ru-RU" sz="1200" dirty="0">
                <a:solidFill>
                  <a:schemeClr val="tx1"/>
                </a:solidFill>
              </a:rPr>
              <a:t>(НПА)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4963213" y="3147258"/>
            <a:ext cx="2021180" cy="2614484"/>
          </a:xfrm>
          <a:prstGeom prst="rect">
            <a:avLst/>
          </a:prstGeom>
          <a:solidFill>
            <a:srgbClr val="EBFEE6"/>
          </a:solidFill>
          <a:ln w="19050">
            <a:solidFill>
              <a:schemeClr val="bg1">
                <a:lumMod val="75000"/>
              </a:schemeClr>
            </a:solidFill>
          </a:ln>
        </p:spPr>
        <p:txBody>
          <a:bodyPr wrap="square" lIns="33231" rIns="33231" rtlCol="0" anchor="ctr">
            <a:noAutofit/>
          </a:bodyPr>
          <a:lstStyle>
            <a:defPPr>
              <a:defRPr lang="en-US"/>
            </a:defPPr>
            <a:lvl1pPr algn="ctr">
              <a:defRPr sz="12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defRPr>
            </a:lvl1pPr>
          </a:lstStyle>
          <a:p>
            <a:r>
              <a:rPr lang="ru-RU" sz="1400" dirty="0">
                <a:effectLst/>
              </a:rPr>
              <a:t>Паспорт </a:t>
            </a:r>
            <a:r>
              <a:rPr lang="ru-RU" sz="1400" u="none" dirty="0">
                <a:effectLst/>
              </a:rPr>
              <a:t>госпрограммы</a:t>
            </a:r>
          </a:p>
          <a:p>
            <a:endParaRPr lang="ru-RU" sz="1400" dirty="0">
              <a:effectLst/>
            </a:endParaRPr>
          </a:p>
          <a:p>
            <a:endParaRPr lang="ru-RU" sz="1400" dirty="0">
              <a:effectLst/>
            </a:endParaRPr>
          </a:p>
          <a:p>
            <a:r>
              <a:rPr lang="ru-RU" b="0" i="1" u="none" dirty="0">
                <a:effectLst/>
              </a:rPr>
              <a:t>(показатели, структура, параметры фин. обеспечения в разрезе структурных элементов</a:t>
            </a:r>
            <a:r>
              <a:rPr lang="ru-RU" b="0" i="1" u="none" dirty="0"/>
              <a:t>)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4963212" y="1850675"/>
            <a:ext cx="2021181" cy="1199075"/>
          </a:xfrm>
          <a:prstGeom prst="snip2DiagRect">
            <a:avLst/>
          </a:prstGeom>
          <a:solidFill>
            <a:srgbClr val="EBFEE6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US"/>
            </a:defPPr>
            <a:lvl1pPr algn="ctr">
              <a:defRPr sz="1108" b="1">
                <a:latin typeface="Trebuchet MS" panose="020B0603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200" dirty="0">
                <a:solidFill>
                  <a:schemeClr val="tx1"/>
                </a:solidFill>
              </a:rPr>
              <a:t>Правительство РФ </a:t>
            </a:r>
            <a:r>
              <a:rPr lang="ru-RU" sz="1200" i="1" dirty="0">
                <a:solidFill>
                  <a:schemeClr val="tx1"/>
                </a:solidFill>
              </a:rPr>
              <a:t>(утверждение, </a:t>
            </a:r>
            <a:br>
              <a:rPr lang="ru-RU" sz="1200" i="1" dirty="0">
                <a:solidFill>
                  <a:schemeClr val="tx1"/>
                </a:solidFill>
              </a:rPr>
            </a:br>
            <a:r>
              <a:rPr lang="ru-RU" sz="1200" i="1" u="sng" dirty="0">
                <a:solidFill>
                  <a:schemeClr val="tx1"/>
                </a:solidFill>
              </a:rPr>
              <a:t>не НПА!)</a:t>
            </a:r>
          </a:p>
          <a:p>
            <a:endParaRPr lang="ru-RU" sz="600" dirty="0">
              <a:solidFill>
                <a:schemeClr val="tx1"/>
              </a:solidFill>
            </a:endParaRPr>
          </a:p>
          <a:p>
            <a:r>
              <a:rPr lang="ru-RU" sz="1200" dirty="0">
                <a:solidFill>
                  <a:schemeClr val="tx1"/>
                </a:solidFill>
              </a:rPr>
              <a:t>Управляющий совет госпрограммы</a:t>
            </a:r>
          </a:p>
          <a:p>
            <a:r>
              <a:rPr lang="ru-RU" sz="1200" dirty="0">
                <a:solidFill>
                  <a:schemeClr val="tx1"/>
                </a:solidFill>
              </a:rPr>
              <a:t>(корректировка)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529639" y="1850675"/>
            <a:ext cx="1866302" cy="487875"/>
          </a:xfrm>
          <a:prstGeom prst="snip2DiagRect">
            <a:avLst/>
          </a:prstGeom>
          <a:solidFill>
            <a:srgbClr val="EDD3D3"/>
          </a:solidFill>
          <a:ln w="19050">
            <a:solidFill>
              <a:schemeClr val="bg1">
                <a:lumMod val="75000"/>
              </a:schemeClr>
            </a:solidFill>
          </a:ln>
        </p:spPr>
        <p:txBody>
          <a:bodyPr wrap="square" lIns="33231" rIns="33231" rtlCol="0" anchor="ctr">
            <a:noAutofit/>
          </a:bodyPr>
          <a:lstStyle>
            <a:defPPr>
              <a:defRPr lang="en-US"/>
            </a:defPPr>
            <a:lvl1pPr algn="ctr">
              <a:defRPr sz="1292" b="1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sz="1200" dirty="0"/>
              <a:t>Управляющий совет госпрограммы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9907927" y="1850675"/>
            <a:ext cx="1866302" cy="487875"/>
          </a:xfrm>
          <a:prstGeom prst="snip2DiagRect">
            <a:avLst/>
          </a:prstGeom>
          <a:solidFill>
            <a:srgbClr val="EDD3D3"/>
          </a:solidFill>
          <a:ln w="19050">
            <a:solidFill>
              <a:schemeClr val="bg1">
                <a:lumMod val="75000"/>
              </a:schemeClr>
            </a:solidFill>
          </a:ln>
        </p:spPr>
        <p:txBody>
          <a:bodyPr wrap="square" lIns="33231" rIns="33231" rtlCol="0" anchor="ctr">
            <a:noAutofit/>
          </a:bodyPr>
          <a:lstStyle>
            <a:defPPr>
              <a:defRPr lang="en-US"/>
            </a:defPPr>
            <a:lvl1pPr algn="ctr">
              <a:defRPr sz="1292" b="1">
                <a:latin typeface="Trebuchet MS" panose="020B0603020202020204" pitchFamily="34" charset="0"/>
              </a:defRPr>
            </a:lvl1pPr>
          </a:lstStyle>
          <a:p>
            <a:r>
              <a:rPr lang="ru-RU" sz="1200" dirty="0"/>
              <a:t>ФОИВ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29639" y="2450212"/>
            <a:ext cx="1866302" cy="599538"/>
          </a:xfrm>
          <a:prstGeom prst="rect">
            <a:avLst/>
          </a:prstGeom>
          <a:solidFill>
            <a:srgbClr val="EDD3D3"/>
          </a:solidFill>
          <a:ln w="19050">
            <a:solidFill>
              <a:schemeClr val="bg1">
                <a:lumMod val="75000"/>
              </a:schemeClr>
            </a:solidFill>
          </a:ln>
        </p:spPr>
        <p:txBody>
          <a:bodyPr wrap="square" lIns="33231" rIns="33231" rtlCol="0" anchor="ctr">
            <a:noAutofit/>
          </a:bodyPr>
          <a:lstStyle>
            <a:defPPr>
              <a:defRPr lang="en-US"/>
            </a:defPPr>
            <a:lvl1pPr algn="ctr">
              <a:defRPr sz="1292" b="1">
                <a:latin typeface="Trebuchet MS" panose="020B0603020202020204" pitchFamily="34" charset="0"/>
              </a:defRPr>
            </a:lvl1pPr>
          </a:lstStyle>
          <a:p>
            <a:r>
              <a:rPr lang="ru-RU" sz="1200" u="sng" dirty="0"/>
              <a:t>Паспорт </a:t>
            </a:r>
          </a:p>
          <a:p>
            <a:r>
              <a:rPr lang="ru-RU" sz="1200" dirty="0"/>
              <a:t>федерального проекта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907927" y="2450212"/>
            <a:ext cx="1866302" cy="599538"/>
          </a:xfrm>
          <a:prstGeom prst="rect">
            <a:avLst/>
          </a:prstGeom>
          <a:solidFill>
            <a:srgbClr val="EDD3D3"/>
          </a:solidFill>
          <a:ln w="19050">
            <a:solidFill>
              <a:schemeClr val="bg1">
                <a:lumMod val="75000"/>
              </a:schemeClr>
            </a:solidFill>
          </a:ln>
        </p:spPr>
        <p:txBody>
          <a:bodyPr wrap="square" lIns="33231" rIns="33231" rtlCol="0" anchor="ctr">
            <a:noAutofit/>
          </a:bodyPr>
          <a:lstStyle>
            <a:defPPr>
              <a:defRPr lang="en-US"/>
            </a:defPPr>
            <a:lvl1pPr algn="ctr">
              <a:defRPr sz="1292" b="1">
                <a:latin typeface="Trebuchet MS" panose="020B0603020202020204" pitchFamily="34" charset="0"/>
              </a:defRPr>
            </a:lvl1pPr>
          </a:lstStyle>
          <a:p>
            <a:r>
              <a:rPr lang="ru-RU" sz="1200" u="sng" dirty="0"/>
              <a:t>Рабочий план </a:t>
            </a:r>
            <a:r>
              <a:rPr lang="ru-RU" sz="1200" dirty="0"/>
              <a:t>федерального проекта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7529639" y="3198232"/>
            <a:ext cx="4244590" cy="487875"/>
          </a:xfrm>
          <a:prstGeom prst="snip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US"/>
            </a:defPPr>
            <a:lvl1pPr algn="ctr">
              <a:defRPr sz="1015" b="1">
                <a:latin typeface="Trebuchet MS" panose="020B0603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200" dirty="0">
                <a:solidFill>
                  <a:schemeClr val="tx1"/>
                </a:solidFill>
              </a:rPr>
              <a:t>ФОИВ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7529639" y="3797769"/>
            <a:ext cx="1866302" cy="5995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US"/>
            </a:defPPr>
            <a:lvl1pPr algn="ctr">
              <a:defRPr sz="1015" b="1">
                <a:solidFill>
                  <a:schemeClr val="lt1"/>
                </a:solidFill>
                <a:latin typeface="Trebuchet MS" panose="020B0603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200" u="sng" dirty="0">
                <a:solidFill>
                  <a:schemeClr val="tx1"/>
                </a:solidFill>
              </a:rPr>
              <a:t>Паспорт </a:t>
            </a:r>
          </a:p>
          <a:p>
            <a:r>
              <a:rPr lang="ru-RU" sz="1200" dirty="0">
                <a:solidFill>
                  <a:schemeClr val="tx1"/>
                </a:solidFill>
              </a:rPr>
              <a:t>ведомственного проекта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9907927" y="3797769"/>
            <a:ext cx="1866302" cy="5995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US"/>
            </a:defPPr>
            <a:lvl1pPr algn="ctr">
              <a:defRPr sz="1015" b="1">
                <a:solidFill>
                  <a:schemeClr val="lt1"/>
                </a:solidFill>
                <a:latin typeface="Trebuchet MS" panose="020B0603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200" u="sng" dirty="0">
                <a:solidFill>
                  <a:schemeClr val="tx1"/>
                </a:solidFill>
              </a:rPr>
              <a:t>План реализации </a:t>
            </a:r>
            <a:r>
              <a:rPr lang="ru-RU" sz="1200" dirty="0">
                <a:solidFill>
                  <a:schemeClr val="tx1"/>
                </a:solidFill>
              </a:rPr>
              <a:t>ведомственного проекта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7529639" y="4562667"/>
            <a:ext cx="4244590" cy="487875"/>
          </a:xfrm>
          <a:prstGeom prst="snip2DiagRect">
            <a:avLst/>
          </a:prstGeom>
          <a:solidFill>
            <a:srgbClr val="D3D3D3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US"/>
            </a:defPPr>
            <a:lvl1pPr algn="ctr">
              <a:defRPr sz="1108" b="1">
                <a:latin typeface="Trebuchet MS" panose="020B0603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200" dirty="0">
                <a:solidFill>
                  <a:schemeClr val="tx1"/>
                </a:solidFill>
              </a:rPr>
              <a:t>ФОИВ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7590110" y="5162203"/>
            <a:ext cx="4244591" cy="599538"/>
          </a:xfrm>
          <a:prstGeom prst="rect">
            <a:avLst/>
          </a:prstGeom>
          <a:solidFill>
            <a:srgbClr val="D3D3D3"/>
          </a:solidFill>
          <a:ln w="19050">
            <a:solidFill>
              <a:schemeClr val="bg1">
                <a:lumMod val="75000"/>
              </a:schemeClr>
            </a:solidFill>
          </a:ln>
        </p:spPr>
        <p:txBody>
          <a:bodyPr wrap="square" lIns="33231" rIns="33231" rtlCol="0" anchor="ctr">
            <a:noAutofit/>
          </a:bodyPr>
          <a:lstStyle>
            <a:defPPr>
              <a:defRPr lang="en-US"/>
            </a:defPPr>
            <a:lvl1pPr algn="ctr">
              <a:defRPr sz="1108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defRPr>
            </a:lvl1pPr>
          </a:lstStyle>
          <a:p>
            <a:r>
              <a:rPr lang="ru-RU" sz="1200" dirty="0">
                <a:effectLst/>
              </a:rPr>
              <a:t>Паспорт </a:t>
            </a:r>
            <a:r>
              <a:rPr lang="ru-RU" sz="1200" u="none" dirty="0">
                <a:effectLst/>
              </a:rPr>
              <a:t>комплекса процессных мероприятий</a:t>
            </a:r>
            <a:r>
              <a:rPr lang="ru-RU" sz="1200" b="0" u="none" dirty="0">
                <a:effectLst/>
              </a:rPr>
              <a:t> </a:t>
            </a:r>
          </a:p>
          <a:p>
            <a:r>
              <a:rPr lang="ru-RU" sz="1200" b="0" i="1" u="none" dirty="0">
                <a:effectLst/>
              </a:rPr>
              <a:t>(включая план его реализации</a:t>
            </a:r>
            <a:r>
              <a:rPr lang="ru-RU" sz="1200" i="1" u="none" dirty="0">
                <a:effectLst/>
              </a:rPr>
              <a:t>)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6927610" y="3439049"/>
            <a:ext cx="5730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latin typeface="Trebuchet MS" panose="020B0603020202020204" pitchFamily="34" charset="0"/>
              </a:rPr>
              <a:t>+</a:t>
            </a:r>
          </a:p>
        </p:txBody>
      </p:sp>
      <p:sp>
        <p:nvSpPr>
          <p:cNvPr id="109" name="Левая фигурная скобка 108"/>
          <p:cNvSpPr/>
          <p:nvPr/>
        </p:nvSpPr>
        <p:spPr>
          <a:xfrm>
            <a:off x="7377679" y="1722482"/>
            <a:ext cx="116909" cy="4150573"/>
          </a:xfrm>
          <a:prstGeom prst="leftBrac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124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121490" y="512763"/>
            <a:ext cx="10565685" cy="375346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18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641" y="520210"/>
            <a:ext cx="369435" cy="38617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98245" y="1245520"/>
            <a:ext cx="111868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chemeClr val="accent1"/>
              </a:buClr>
              <a:buSzPct val="100000"/>
            </a:pPr>
            <a:r>
              <a:rPr lang="ru-RU" sz="2000" b="1" dirty="0">
                <a:latin typeface="Spectral" panose="02020502060000000000" pitchFamily="18" charset="-52"/>
                <a:ea typeface="+mn-lt"/>
                <a:cs typeface="+mn-lt"/>
              </a:rPr>
              <a:t>Итоги опроса регионов по вопросу инвентаризации действующей структуры региональных программ, а также реализуемых в их составе результатов (мероприятий) на предмет соответствия требованиям методических рекомендаций</a:t>
            </a:r>
            <a:r>
              <a:rPr lang="ru-RU" sz="2000" b="1" baseline="30000" dirty="0">
                <a:latin typeface="Spectral" panose="02020502060000000000" pitchFamily="18" charset="-52"/>
                <a:ea typeface="+mn-lt"/>
                <a:cs typeface="+mn-lt"/>
              </a:rPr>
              <a:t>1</a:t>
            </a:r>
            <a:r>
              <a:rPr lang="ru-RU" sz="2000" b="1" dirty="0">
                <a:latin typeface="Spectral" panose="02020502060000000000" pitchFamily="18" charset="-52"/>
                <a:ea typeface="+mn-lt"/>
                <a:cs typeface="+mn-lt"/>
              </a:rPr>
              <a:t> (опросный лист)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8244" y="6269077"/>
            <a:ext cx="1118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aseline="30000" dirty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1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Методические рекомендации по разработке и реализации государственных программ субъектов Российской Федерации и муниципальных программ 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/>
            </a:r>
            <a:br>
              <a:rPr lang="en-US" sz="1000" dirty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ru-RU" sz="1000" dirty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(совместное письмо Минэкономразвития России и Минфина России от 6 февраля 2023 г. № 3493-ПК/Д19и 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/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 26-02-06/9321</a:t>
            </a:r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)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941880" y="512763"/>
            <a:ext cx="2743200" cy="365125"/>
          </a:xfrm>
        </p:spPr>
        <p:txBody>
          <a:bodyPr/>
          <a:lstStyle/>
          <a:p>
            <a:fld id="{330EA680-D336-4FF7-8B7A-9848BB0A1C32}" type="slidenum">
              <a:rPr lang="en-US" sz="1400" b="1" smtClean="0">
                <a:solidFill>
                  <a:srgbClr val="FFFFFF"/>
                </a:solidFill>
                <a:latin typeface="Century" panose="02040604050505020304" pitchFamily="18" charset="0"/>
                <a:cs typeface="Arial"/>
              </a:rPr>
              <a:t>11</a:t>
            </a:fld>
            <a:endParaRPr lang="en-US" sz="1400" b="1" dirty="0">
              <a:solidFill>
                <a:srgbClr val="FFFFFF"/>
              </a:solidFill>
              <a:latin typeface="Century" panose="02040604050505020304" pitchFamily="18" charset="0"/>
              <a:cs typeface="Arial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00000000-0008-0000-0200-00000B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0524094"/>
              </p:ext>
            </p:extLst>
          </p:nvPr>
        </p:nvGraphicFramePr>
        <p:xfrm>
          <a:off x="496282" y="2241547"/>
          <a:ext cx="11188798" cy="3999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34401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121490" y="512763"/>
            <a:ext cx="10565685" cy="375346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18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641" y="520210"/>
            <a:ext cx="369435" cy="38617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98245" y="1245520"/>
            <a:ext cx="111868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chemeClr val="accent1"/>
              </a:buClr>
              <a:buSzPct val="100000"/>
            </a:pPr>
            <a:r>
              <a:rPr lang="ru-RU" sz="2000" b="1" dirty="0">
                <a:latin typeface="Spectral" panose="02020502060000000000" pitchFamily="18" charset="-52"/>
                <a:ea typeface="+mn-lt"/>
                <a:cs typeface="+mn-lt"/>
              </a:rPr>
              <a:t>Итоги опроса регионов по вопросу инвентаризации действующей структуры региональных программ, а также реализуемых в их составе результатов (мероприятий) на предмет соответствия требованиям методических рекомендаций (опросный лист)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941880" y="512763"/>
            <a:ext cx="2743200" cy="365125"/>
          </a:xfrm>
        </p:spPr>
        <p:txBody>
          <a:bodyPr/>
          <a:lstStyle/>
          <a:p>
            <a:fld id="{330EA680-D336-4FF7-8B7A-9848BB0A1C32}" type="slidenum">
              <a:rPr lang="en-US" sz="1400" b="1" smtClean="0">
                <a:solidFill>
                  <a:srgbClr val="FFFFFF"/>
                </a:solidFill>
                <a:latin typeface="Century" panose="02040604050505020304" pitchFamily="18" charset="0"/>
                <a:cs typeface="Arial"/>
              </a:rPr>
              <a:t>12</a:t>
            </a:fld>
            <a:endParaRPr lang="en-US" sz="1400" b="1" dirty="0">
              <a:solidFill>
                <a:srgbClr val="FFFFFF"/>
              </a:solidFill>
              <a:latin typeface="Century" panose="02040604050505020304" pitchFamily="18" charset="0"/>
              <a:cs typeface="Arial"/>
            </a:endParaRP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00000000-0008-0000-0200-00000C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2878824"/>
              </p:ext>
            </p:extLst>
          </p:nvPr>
        </p:nvGraphicFramePr>
        <p:xfrm>
          <a:off x="496280" y="2263740"/>
          <a:ext cx="11188800" cy="39990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33427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121490" y="512763"/>
            <a:ext cx="10565685" cy="375346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18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641" y="520210"/>
            <a:ext cx="369435" cy="38617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98245" y="1245520"/>
            <a:ext cx="111868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chemeClr val="accent1"/>
              </a:buClr>
              <a:buSzPct val="100000"/>
            </a:pPr>
            <a:r>
              <a:rPr lang="ru-RU" sz="2000" b="1" dirty="0">
                <a:latin typeface="Spectral" panose="02020502060000000000" pitchFamily="18" charset="-52"/>
                <a:ea typeface="+mn-lt"/>
                <a:cs typeface="+mn-lt"/>
              </a:rPr>
              <a:t>Итоги опроса регионов по вопросу инвентаризации действующей структуры региональных программ, а также реализуемых в их составе результатов (мероприятий) на предмет соответствия требованиям методических рекомендаций (опросный лист)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941880" y="512763"/>
            <a:ext cx="2743200" cy="365125"/>
          </a:xfrm>
        </p:spPr>
        <p:txBody>
          <a:bodyPr/>
          <a:lstStyle/>
          <a:p>
            <a:fld id="{330EA680-D336-4FF7-8B7A-9848BB0A1C32}" type="slidenum">
              <a:rPr lang="en-US" sz="1400" b="1" smtClean="0">
                <a:solidFill>
                  <a:srgbClr val="FFFFFF"/>
                </a:solidFill>
                <a:latin typeface="Century" panose="02040604050505020304" pitchFamily="18" charset="0"/>
                <a:cs typeface="Arial"/>
              </a:rPr>
              <a:t>13</a:t>
            </a:fld>
            <a:endParaRPr lang="en-US" sz="1400" b="1" dirty="0">
              <a:solidFill>
                <a:srgbClr val="FFFFFF"/>
              </a:solidFill>
              <a:latin typeface="Century" panose="02040604050505020304" pitchFamily="18" charset="0"/>
              <a:cs typeface="Arial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00000000-0008-0000-0200-00000D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0935861"/>
              </p:ext>
            </p:extLst>
          </p:nvPr>
        </p:nvGraphicFramePr>
        <p:xfrm>
          <a:off x="496280" y="2263739"/>
          <a:ext cx="11188800" cy="39990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98244" y="6269077"/>
            <a:ext cx="1118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aseline="30000" dirty="0" smtClean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2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В соответствии с позицией Московской области действующий региональный порядок уже учитывает основные подходы новой системы управления региональными программами и его уточнение не требуется.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12243" y="5599432"/>
            <a:ext cx="272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baseline="30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603020202020204" pitchFamily="34" charset="0"/>
              </a:rPr>
              <a:t>2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107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121490" y="512763"/>
            <a:ext cx="10565685" cy="375346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18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641" y="520210"/>
            <a:ext cx="369435" cy="38617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941880" y="512763"/>
            <a:ext cx="2743200" cy="365125"/>
          </a:xfrm>
        </p:spPr>
        <p:txBody>
          <a:bodyPr/>
          <a:lstStyle/>
          <a:p>
            <a:fld id="{330EA680-D336-4FF7-8B7A-9848BB0A1C32}" type="slidenum">
              <a:rPr lang="en-US" sz="1400" b="1" smtClean="0">
                <a:solidFill>
                  <a:srgbClr val="FFFFFF"/>
                </a:solidFill>
                <a:latin typeface="Century" panose="02040604050505020304" pitchFamily="18" charset="0"/>
                <a:cs typeface="Arial"/>
              </a:rPr>
              <a:t>14</a:t>
            </a:fld>
            <a:endParaRPr lang="en-US" sz="1400" b="1" dirty="0">
              <a:solidFill>
                <a:srgbClr val="FFFFFF"/>
              </a:solidFill>
              <a:latin typeface="Century" panose="02040604050505020304" pitchFamily="18" charset="0"/>
              <a:cs typeface="Arial"/>
            </a:endParaRPr>
          </a:p>
        </p:txBody>
      </p:sp>
      <p:sp>
        <p:nvSpPr>
          <p:cNvPr id="8" name="object 79">
            <a:extLst>
              <a:ext uri="{FF2B5EF4-FFF2-40B4-BE49-F238E27FC236}">
                <a16:creationId xmlns:a16="http://schemas.microsoft.com/office/drawing/2014/main" id="{E5E426AB-5BCD-4124-959D-2343F808360F}"/>
              </a:ext>
            </a:extLst>
          </p:cNvPr>
          <p:cNvSpPr txBox="1">
            <a:spLocks/>
          </p:cNvSpPr>
          <p:nvPr/>
        </p:nvSpPr>
        <p:spPr>
          <a:xfrm>
            <a:off x="1169480" y="1131459"/>
            <a:ext cx="10515600" cy="414856"/>
          </a:xfrm>
          <a:prstGeom prst="rect">
            <a:avLst/>
          </a:prstGeom>
        </p:spPr>
        <p:txBody>
          <a:bodyPr vert="horz" wrap="square" lIns="0" tIns="14604" rIns="0" bIns="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362960" algn="l"/>
              </a:tabLst>
            </a:pPr>
            <a:r>
              <a:rPr lang="ru-RU" sz="2600" dirty="0" smtClean="0">
                <a:latin typeface="Spectral"/>
              </a:rPr>
              <a:t>Положения региональных порядков, требующие внимания</a:t>
            </a:r>
            <a:endParaRPr lang="ru-RU" sz="2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C99D6A-DE82-4A1B-BC68-914D9AC131D8}"/>
              </a:ext>
            </a:extLst>
          </p:cNvPr>
          <p:cNvSpPr txBox="1"/>
          <p:nvPr/>
        </p:nvSpPr>
        <p:spPr>
          <a:xfrm>
            <a:off x="1016543" y="1789665"/>
            <a:ext cx="946746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AutoNum type="arabicPeriod"/>
            </a:pPr>
            <a:r>
              <a:rPr lang="ru-RU" sz="2400" dirty="0" smtClean="0"/>
              <a:t>Электронный формат ГП.</a:t>
            </a:r>
            <a:endParaRPr lang="ru-RU" sz="2400" dirty="0"/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ru-RU" sz="2400" dirty="0" smtClean="0"/>
              <a:t>Формат утверждения паспорта ГП и СЭ (НПА или нет).</a:t>
            </a:r>
            <a:endParaRPr lang="ru-RU" sz="2400" dirty="0"/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ru-RU" sz="2400" dirty="0" smtClean="0"/>
              <a:t>Атрибутивный состав (показатели, результаты, КТ, объекты).</a:t>
            </a:r>
            <a:endParaRPr lang="ru-RU" sz="2400" dirty="0"/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ru-RU" sz="2400" dirty="0" smtClean="0"/>
              <a:t>Сроки формирования отчётности.</a:t>
            </a:r>
            <a:endParaRPr lang="ru-RU" sz="2400" dirty="0"/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ru-RU" sz="2400" dirty="0" smtClean="0"/>
              <a:t>Приведение в соответствие с бюджетом и СБР.</a:t>
            </a:r>
            <a:endParaRPr lang="ru-RU" sz="2400" dirty="0"/>
          </a:p>
          <a:p>
            <a:pPr marL="342900" indent="-342900">
              <a:lnSpc>
                <a:spcPct val="200000"/>
              </a:lnSpc>
              <a:buAutoNum type="arabicPeriod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00297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F7B7CC05-FB64-938E-DB8C-AFE762802BE9}"/>
              </a:ext>
            </a:extLst>
          </p:cNvPr>
          <p:cNvSpPr txBox="1"/>
          <p:nvPr/>
        </p:nvSpPr>
        <p:spPr>
          <a:xfrm>
            <a:off x="1121490" y="512763"/>
            <a:ext cx="10565685" cy="375346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5" name="Picture 18">
            <a:extLst>
              <a:ext uri="{FF2B5EF4-FFF2-40B4-BE49-F238E27FC236}">
                <a16:creationId xmlns:a16="http://schemas.microsoft.com/office/drawing/2014/main" id="{C5EE0FCF-6E00-D5B8-C2A2-4D52F67EFF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641" y="520210"/>
            <a:ext cx="369435" cy="386170"/>
          </a:xfrm>
          <a:prstGeom prst="rect">
            <a:avLst/>
          </a:prstGeom>
        </p:spPr>
      </p:pic>
      <p:sp>
        <p:nvSpPr>
          <p:cNvPr id="6" name="Номер слайда 1">
            <a:extLst>
              <a:ext uri="{FF2B5EF4-FFF2-40B4-BE49-F238E27FC236}">
                <a16:creationId xmlns:a16="http://schemas.microsoft.com/office/drawing/2014/main" id="{F2B32BD3-D048-6F2E-E049-518B85E73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1880" y="512763"/>
            <a:ext cx="2743200" cy="365125"/>
          </a:xfrm>
        </p:spPr>
        <p:txBody>
          <a:bodyPr/>
          <a:lstStyle/>
          <a:p>
            <a:fld id="{330EA680-D336-4FF7-8B7A-9848BB0A1C32}" type="slidenum">
              <a:rPr lang="en-US" sz="1400" b="1" smtClean="0">
                <a:solidFill>
                  <a:srgbClr val="FFFFFF"/>
                </a:solidFill>
                <a:latin typeface="Century" panose="02040604050505020304" pitchFamily="18" charset="0"/>
                <a:cs typeface="Arial"/>
              </a:rPr>
              <a:t>2</a:t>
            </a:fld>
            <a:endParaRPr lang="en-US" sz="1400" b="1" dirty="0">
              <a:solidFill>
                <a:srgbClr val="FFFFFF"/>
              </a:solidFill>
              <a:latin typeface="Century" panose="02040604050505020304" pitchFamily="18" charset="0"/>
              <a:cs typeface="Arial"/>
            </a:endParaRPr>
          </a:p>
        </p:txBody>
      </p:sp>
      <p:sp>
        <p:nvSpPr>
          <p:cNvPr id="7" name="object 79">
            <a:extLst>
              <a:ext uri="{FF2B5EF4-FFF2-40B4-BE49-F238E27FC236}">
                <a16:creationId xmlns:a16="http://schemas.microsoft.com/office/drawing/2014/main" id="{CCBBC36D-CF79-652F-CE56-37839A729935}"/>
              </a:ext>
            </a:extLst>
          </p:cNvPr>
          <p:cNvSpPr txBox="1">
            <a:spLocks/>
          </p:cNvSpPr>
          <p:nvPr/>
        </p:nvSpPr>
        <p:spPr>
          <a:xfrm>
            <a:off x="0" y="983753"/>
            <a:ext cx="12192000" cy="354840"/>
          </a:xfrm>
          <a:prstGeom prst="rect">
            <a:avLst/>
          </a:prstGeom>
        </p:spPr>
        <p:txBody>
          <a:bodyPr vert="horz" wrap="square" lIns="0" tIns="14604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lnSpc>
                <a:spcPct val="85000"/>
              </a:lnSpc>
              <a:spcBef>
                <a:spcPts val="114"/>
              </a:spcBef>
              <a:tabLst>
                <a:tab pos="3362960" algn="l"/>
              </a:tabLst>
            </a:pPr>
            <a:r>
              <a:rPr lang="ru-RU" sz="2600" b="1" dirty="0">
                <a:latin typeface="Spectral"/>
              </a:rPr>
              <a:t>Координация госпрограмм РФ и субъектов РФ: постановка задачи</a:t>
            </a:r>
            <a:endParaRPr lang="ru-RU" sz="260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6A776AC-EC1D-E753-95A8-9D72A0AA968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888"/>
          <a:stretch/>
        </p:blipFill>
        <p:spPr>
          <a:xfrm>
            <a:off x="78582" y="2049768"/>
            <a:ext cx="5403057" cy="3466660"/>
          </a:xfrm>
          <a:prstGeom prst="rect">
            <a:avLst/>
          </a:prstGeom>
        </p:spPr>
      </p:pic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71F0E876-4760-F254-F73B-30FE255AD5F1}"/>
              </a:ext>
            </a:extLst>
          </p:cNvPr>
          <p:cNvGrpSpPr/>
          <p:nvPr/>
        </p:nvGrpSpPr>
        <p:grpSpPr>
          <a:xfrm>
            <a:off x="5343718" y="3587347"/>
            <a:ext cx="6627018" cy="2809432"/>
            <a:chOff x="5486400" y="1707357"/>
            <a:chExt cx="6627018" cy="2809432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08C994C6-BB3F-7296-A890-BA6E8C70FD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23440"/>
            <a:stretch/>
          </p:blipFill>
          <p:spPr>
            <a:xfrm>
              <a:off x="5524888" y="1707357"/>
              <a:ext cx="6574242" cy="885892"/>
            </a:xfrm>
            <a:prstGeom prst="rect">
              <a:avLst/>
            </a:prstGeom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8042A920-31FD-A92A-7CE0-ADEC48622D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31964"/>
            <a:stretch/>
          </p:blipFill>
          <p:spPr>
            <a:xfrm>
              <a:off x="5492245" y="2600644"/>
              <a:ext cx="6621173" cy="1148049"/>
            </a:xfrm>
            <a:prstGeom prst="rect">
              <a:avLst/>
            </a:prstGeom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962BC3BA-2E88-9484-A157-B9861092FC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2183"/>
            <a:stretch/>
          </p:blipFill>
          <p:spPr>
            <a:xfrm>
              <a:off x="5486400" y="3566425"/>
              <a:ext cx="6612730" cy="950364"/>
            </a:xfrm>
            <a:prstGeom prst="rect">
              <a:avLst/>
            </a:prstGeom>
          </p:spPr>
        </p:pic>
      </p:grp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8EE465D-5779-DEEE-A13C-9A04A812E9E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971"/>
          <a:stretch/>
        </p:blipFill>
        <p:spPr>
          <a:xfrm>
            <a:off x="5343718" y="1498429"/>
            <a:ext cx="6769700" cy="1929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634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79">
            <a:extLst>
              <a:ext uri="{FF2B5EF4-FFF2-40B4-BE49-F238E27FC236}">
                <a16:creationId xmlns:a16="http://schemas.microsoft.com/office/drawing/2014/main" id="{26546641-53B4-4CAD-87FF-B58AA8C450A2}"/>
              </a:ext>
            </a:extLst>
          </p:cNvPr>
          <p:cNvSpPr txBox="1">
            <a:spLocks/>
          </p:cNvSpPr>
          <p:nvPr/>
        </p:nvSpPr>
        <p:spPr>
          <a:xfrm>
            <a:off x="0" y="983753"/>
            <a:ext cx="12192000" cy="354840"/>
          </a:xfrm>
          <a:prstGeom prst="rect">
            <a:avLst/>
          </a:prstGeom>
        </p:spPr>
        <p:txBody>
          <a:bodyPr vert="horz" wrap="square" lIns="0" tIns="14604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lnSpc>
                <a:spcPct val="85000"/>
              </a:lnSpc>
              <a:spcBef>
                <a:spcPts val="114"/>
              </a:spcBef>
              <a:tabLst>
                <a:tab pos="3362960" algn="l"/>
              </a:tabLst>
            </a:pPr>
            <a:r>
              <a:rPr lang="ru-RU" sz="2600" b="1" dirty="0">
                <a:latin typeface="Spectral"/>
              </a:rPr>
              <a:t>Модель взаимосвязи ФП и РП в рамках нацпроектов</a:t>
            </a:r>
            <a:endParaRPr lang="ru-RU" sz="2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4951" b="3191"/>
          <a:stretch/>
        </p:blipFill>
        <p:spPr>
          <a:xfrm>
            <a:off x="1782763" y="1338593"/>
            <a:ext cx="8890000" cy="5386791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1764D96E-57E2-3C63-F76B-65D80B4E7E20}"/>
              </a:ext>
            </a:extLst>
          </p:cNvPr>
          <p:cNvSpPr txBox="1"/>
          <p:nvPr/>
        </p:nvSpPr>
        <p:spPr>
          <a:xfrm>
            <a:off x="1121490" y="512763"/>
            <a:ext cx="10565685" cy="375346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5" name="Picture 18">
            <a:extLst>
              <a:ext uri="{FF2B5EF4-FFF2-40B4-BE49-F238E27FC236}">
                <a16:creationId xmlns:a16="http://schemas.microsoft.com/office/drawing/2014/main" id="{945C3D9D-A53F-0997-3BE8-81BD34E921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641" y="520210"/>
            <a:ext cx="369435" cy="386170"/>
          </a:xfrm>
          <a:prstGeom prst="rect">
            <a:avLst/>
          </a:prstGeom>
        </p:spPr>
      </p:pic>
      <p:sp>
        <p:nvSpPr>
          <p:cNvPr id="6" name="Номер слайда 1">
            <a:extLst>
              <a:ext uri="{FF2B5EF4-FFF2-40B4-BE49-F238E27FC236}">
                <a16:creationId xmlns:a16="http://schemas.microsoft.com/office/drawing/2014/main" id="{2CA6CB19-5301-8800-0CA0-713B526B5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1880" y="512763"/>
            <a:ext cx="2743200" cy="365125"/>
          </a:xfrm>
        </p:spPr>
        <p:txBody>
          <a:bodyPr/>
          <a:lstStyle/>
          <a:p>
            <a:fld id="{330EA680-D336-4FF7-8B7A-9848BB0A1C32}" type="slidenum">
              <a:rPr lang="en-US" sz="1400" b="1" smtClean="0">
                <a:solidFill>
                  <a:srgbClr val="FFFFFF"/>
                </a:solidFill>
                <a:latin typeface="Century" panose="02040604050505020304" pitchFamily="18" charset="0"/>
                <a:cs typeface="Arial"/>
              </a:rPr>
              <a:t>3</a:t>
            </a:fld>
            <a:endParaRPr lang="en-US" sz="1400" b="1" dirty="0">
              <a:solidFill>
                <a:srgbClr val="FFFFFF"/>
              </a:solidFill>
              <a:latin typeface="Century" panose="02040604050505020304" pitchFamily="18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4131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рапеция 3">
            <a:extLst>
              <a:ext uri="{FF2B5EF4-FFF2-40B4-BE49-F238E27FC236}">
                <a16:creationId xmlns:a16="http://schemas.microsoft.com/office/drawing/2014/main" id="{509B9EB1-04CF-44DA-80BF-71E2A13A5443}"/>
              </a:ext>
            </a:extLst>
          </p:cNvPr>
          <p:cNvSpPr/>
          <p:nvPr/>
        </p:nvSpPr>
        <p:spPr>
          <a:xfrm>
            <a:off x="485775" y="4693452"/>
            <a:ext cx="11144249" cy="2007392"/>
          </a:xfrm>
          <a:prstGeom prst="trapezoid">
            <a:avLst>
              <a:gd name="adj" fmla="val 112633"/>
            </a:avLst>
          </a:prstGeom>
          <a:solidFill>
            <a:srgbClr val="E1E1FF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Трапеция 4">
            <a:extLst>
              <a:ext uri="{FF2B5EF4-FFF2-40B4-BE49-F238E27FC236}">
                <a16:creationId xmlns:a16="http://schemas.microsoft.com/office/drawing/2014/main" id="{F91FB0FA-76CF-B188-4591-5A128E31AD41}"/>
              </a:ext>
            </a:extLst>
          </p:cNvPr>
          <p:cNvSpPr/>
          <p:nvPr/>
        </p:nvSpPr>
        <p:spPr>
          <a:xfrm rot="10800000">
            <a:off x="447678" y="1757366"/>
            <a:ext cx="11144249" cy="2007392"/>
          </a:xfrm>
          <a:prstGeom prst="trapezoid">
            <a:avLst>
              <a:gd name="adj" fmla="val 112633"/>
            </a:avLst>
          </a:prstGeom>
          <a:solidFill>
            <a:srgbClr val="F3D9DB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FE2987C-0B9E-0E42-C7E0-A3335CEF3200}"/>
              </a:ext>
            </a:extLst>
          </p:cNvPr>
          <p:cNvSpPr/>
          <p:nvPr/>
        </p:nvSpPr>
        <p:spPr>
          <a:xfrm>
            <a:off x="2728913" y="3829051"/>
            <a:ext cx="6636545" cy="807243"/>
          </a:xfrm>
          <a:prstGeom prst="rect">
            <a:avLst/>
          </a:prstGeom>
          <a:solidFill>
            <a:srgbClr val="D9F5D7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61E238-9E7D-F2E5-2CCE-C906AEA0179A}"/>
              </a:ext>
            </a:extLst>
          </p:cNvPr>
          <p:cNvSpPr txBox="1"/>
          <p:nvPr/>
        </p:nvSpPr>
        <p:spPr>
          <a:xfrm>
            <a:off x="3193256" y="2328867"/>
            <a:ext cx="55864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Государственные программы Российской Федерации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D6F0F7-57AA-2A80-E984-612497F74DB1}"/>
              </a:ext>
            </a:extLst>
          </p:cNvPr>
          <p:cNvSpPr txBox="1"/>
          <p:nvPr/>
        </p:nvSpPr>
        <p:spPr>
          <a:xfrm>
            <a:off x="3193256" y="5286379"/>
            <a:ext cx="55864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Государственные программы субъектов Российской Федерации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C57E85-771A-0D78-F848-F208CB377573}"/>
              </a:ext>
            </a:extLst>
          </p:cNvPr>
          <p:cNvSpPr txBox="1"/>
          <p:nvPr/>
        </p:nvSpPr>
        <p:spPr>
          <a:xfrm>
            <a:off x="2686049" y="3936214"/>
            <a:ext cx="67341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spc="-50" dirty="0">
                <a:solidFill>
                  <a:schemeClr val="accent1">
                    <a:lumMod val="50000"/>
                  </a:schemeClr>
                </a:solidFill>
              </a:rPr>
              <a:t>Соглашение + План по достижению показателей</a:t>
            </a: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13CC373E-AFED-D8D8-2124-F5EB804A3859}"/>
              </a:ext>
            </a:extLst>
          </p:cNvPr>
          <p:cNvSpPr txBox="1"/>
          <p:nvPr/>
        </p:nvSpPr>
        <p:spPr>
          <a:xfrm>
            <a:off x="1121490" y="512763"/>
            <a:ext cx="10565685" cy="375346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11" name="Picture 18">
            <a:extLst>
              <a:ext uri="{FF2B5EF4-FFF2-40B4-BE49-F238E27FC236}">
                <a16:creationId xmlns:a16="http://schemas.microsoft.com/office/drawing/2014/main" id="{0D85FDB6-A467-2283-5E62-779E6F2C49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641" y="520210"/>
            <a:ext cx="369435" cy="386170"/>
          </a:xfrm>
          <a:prstGeom prst="rect">
            <a:avLst/>
          </a:prstGeom>
        </p:spPr>
      </p:pic>
      <p:sp>
        <p:nvSpPr>
          <p:cNvPr id="12" name="Номер слайда 1">
            <a:extLst>
              <a:ext uri="{FF2B5EF4-FFF2-40B4-BE49-F238E27FC236}">
                <a16:creationId xmlns:a16="http://schemas.microsoft.com/office/drawing/2014/main" id="{018591F1-4113-3268-9786-DA05A109A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1880" y="512763"/>
            <a:ext cx="2743200" cy="365125"/>
          </a:xfrm>
        </p:spPr>
        <p:txBody>
          <a:bodyPr/>
          <a:lstStyle/>
          <a:p>
            <a:fld id="{330EA680-D336-4FF7-8B7A-9848BB0A1C32}" type="slidenum">
              <a:rPr lang="en-US" sz="1400" b="1" smtClean="0">
                <a:solidFill>
                  <a:srgbClr val="FFFFFF"/>
                </a:solidFill>
                <a:latin typeface="Century" panose="02040604050505020304" pitchFamily="18" charset="0"/>
                <a:cs typeface="Arial"/>
              </a:rPr>
              <a:t>4</a:t>
            </a:fld>
            <a:endParaRPr lang="en-US" sz="1400" b="1" dirty="0">
              <a:solidFill>
                <a:srgbClr val="FFFFFF"/>
              </a:solidFill>
              <a:latin typeface="Century" panose="02040604050505020304" pitchFamily="18" charset="0"/>
              <a:cs typeface="Arial"/>
            </a:endParaRPr>
          </a:p>
        </p:txBody>
      </p:sp>
      <p:sp>
        <p:nvSpPr>
          <p:cNvPr id="13" name="object 79">
            <a:extLst>
              <a:ext uri="{FF2B5EF4-FFF2-40B4-BE49-F238E27FC236}">
                <a16:creationId xmlns:a16="http://schemas.microsoft.com/office/drawing/2014/main" id="{4CA15DE1-298A-D0F4-3E05-2F000DBB3D3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47678" y="1024177"/>
            <a:ext cx="11091038" cy="35778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ctr">
              <a:lnSpc>
                <a:spcPct val="85000"/>
              </a:lnSpc>
              <a:spcBef>
                <a:spcPts val="114"/>
              </a:spcBef>
              <a:tabLst>
                <a:tab pos="3362960" algn="l"/>
              </a:tabLst>
            </a:pPr>
            <a:r>
              <a:rPr lang="ru-RU" sz="2600" b="1" i="0" dirty="0">
                <a:latin typeface="Spectral"/>
                <a:cs typeface="Spectral"/>
              </a:rPr>
              <a:t>Модель взаимосвязи госпрограмм федерального и регионального уровней</a:t>
            </a:r>
            <a:endParaRPr sz="2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BD4D177-0ECE-73E4-BDA1-5DED7E966A45}"/>
              </a:ext>
            </a:extLst>
          </p:cNvPr>
          <p:cNvSpPr txBox="1"/>
          <p:nvPr/>
        </p:nvSpPr>
        <p:spPr>
          <a:xfrm>
            <a:off x="1544240" y="1934211"/>
            <a:ext cx="132159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600" b="1" dirty="0"/>
              <a:t>показатели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39038F4-4B68-FCAE-6F89-A48AF6B7663E}"/>
              </a:ext>
            </a:extLst>
          </p:cNvPr>
          <p:cNvSpPr txBox="1"/>
          <p:nvPr/>
        </p:nvSpPr>
        <p:spPr>
          <a:xfrm>
            <a:off x="2043113" y="2407446"/>
            <a:ext cx="1214437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600" b="1" dirty="0"/>
              <a:t>результаты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B97116-3253-DDA6-FD93-CB2CA6975D36}"/>
              </a:ext>
            </a:extLst>
          </p:cNvPr>
          <p:cNvSpPr txBox="1"/>
          <p:nvPr/>
        </p:nvSpPr>
        <p:spPr>
          <a:xfrm>
            <a:off x="2586037" y="3090448"/>
            <a:ext cx="145018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контрольные точки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4B6BC8-AABD-D75C-1C4A-FEC1EE14D87B}"/>
              </a:ext>
            </a:extLst>
          </p:cNvPr>
          <p:cNvSpPr txBox="1"/>
          <p:nvPr/>
        </p:nvSpPr>
        <p:spPr>
          <a:xfrm>
            <a:off x="8536781" y="1936618"/>
            <a:ext cx="145018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исполнители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E40EC72-3CDC-C1B2-DE85-95D225395678}"/>
              </a:ext>
            </a:extLst>
          </p:cNvPr>
          <p:cNvSpPr txBox="1"/>
          <p:nvPr/>
        </p:nvSpPr>
        <p:spPr>
          <a:xfrm>
            <a:off x="8479630" y="2456156"/>
            <a:ext cx="145018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структура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19CA98-588F-D4A6-34F6-114AD7DF7928}"/>
              </a:ext>
            </a:extLst>
          </p:cNvPr>
          <p:cNvSpPr txBox="1"/>
          <p:nvPr/>
        </p:nvSpPr>
        <p:spPr>
          <a:xfrm>
            <a:off x="7936706" y="3071709"/>
            <a:ext cx="145018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задачи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442D06D-0603-90C9-D173-83157F01FC86}"/>
              </a:ext>
            </a:extLst>
          </p:cNvPr>
          <p:cNvSpPr txBox="1"/>
          <p:nvPr/>
        </p:nvSpPr>
        <p:spPr>
          <a:xfrm>
            <a:off x="3863580" y="3236473"/>
            <a:ext cx="212288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ресурсы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57FFB6-BEF9-514A-ED0B-1A27AC905BE7}"/>
              </a:ext>
            </a:extLst>
          </p:cNvPr>
          <p:cNvSpPr txBox="1"/>
          <p:nvPr/>
        </p:nvSpPr>
        <p:spPr>
          <a:xfrm>
            <a:off x="6207919" y="1914846"/>
            <a:ext cx="212288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система управления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9D7A478-5F1B-749F-77D5-0BB687429EB4}"/>
              </a:ext>
            </a:extLst>
          </p:cNvPr>
          <p:cNvSpPr txBox="1"/>
          <p:nvPr/>
        </p:nvSpPr>
        <p:spPr>
          <a:xfrm>
            <a:off x="3427812" y="1971891"/>
            <a:ext cx="212288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объекты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7AAE23A-CD58-1AC8-AE3D-E62D42CF88FB}"/>
              </a:ext>
            </a:extLst>
          </p:cNvPr>
          <p:cNvSpPr txBox="1"/>
          <p:nvPr/>
        </p:nvSpPr>
        <p:spPr>
          <a:xfrm>
            <a:off x="2541986" y="4919246"/>
            <a:ext cx="132159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600" b="1" dirty="0"/>
              <a:t>показатели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994D0C5-0C13-90F5-32D0-3560817FC132}"/>
              </a:ext>
            </a:extLst>
          </p:cNvPr>
          <p:cNvSpPr txBox="1"/>
          <p:nvPr/>
        </p:nvSpPr>
        <p:spPr>
          <a:xfrm>
            <a:off x="2043113" y="5484666"/>
            <a:ext cx="1214437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600" b="1" dirty="0"/>
              <a:t>результаты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DF991AA-0DF9-CF2C-35CA-9B6734F252BF}"/>
              </a:ext>
            </a:extLst>
          </p:cNvPr>
          <p:cNvSpPr txBox="1"/>
          <p:nvPr/>
        </p:nvSpPr>
        <p:spPr>
          <a:xfrm>
            <a:off x="1544240" y="6014260"/>
            <a:ext cx="145018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контрольные точки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F05691D-99D3-4B8C-1BCB-C62857732CA1}"/>
              </a:ext>
            </a:extLst>
          </p:cNvPr>
          <p:cNvSpPr txBox="1"/>
          <p:nvPr/>
        </p:nvSpPr>
        <p:spPr>
          <a:xfrm>
            <a:off x="4227316" y="4933536"/>
            <a:ext cx="212288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объекты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5390680-535B-6D86-2C4F-A4599EA17046}"/>
              </a:ext>
            </a:extLst>
          </p:cNvPr>
          <p:cNvSpPr txBox="1"/>
          <p:nvPr/>
        </p:nvSpPr>
        <p:spPr>
          <a:xfrm>
            <a:off x="3756423" y="6175960"/>
            <a:ext cx="212288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ресурсы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F15D80B-51BA-A607-3089-4432A7F2BE39}"/>
              </a:ext>
            </a:extLst>
          </p:cNvPr>
          <p:cNvSpPr txBox="1"/>
          <p:nvPr/>
        </p:nvSpPr>
        <p:spPr>
          <a:xfrm>
            <a:off x="6169821" y="4895245"/>
            <a:ext cx="212288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система управления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D17E633-BC0C-AB0E-4E2C-982408F5E7D1}"/>
              </a:ext>
            </a:extLst>
          </p:cNvPr>
          <p:cNvSpPr txBox="1"/>
          <p:nvPr/>
        </p:nvSpPr>
        <p:spPr>
          <a:xfrm>
            <a:off x="8511181" y="5117102"/>
            <a:ext cx="145018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исполнители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F83F0E6-E9F2-F3C4-83F7-964DF955CB5C}"/>
              </a:ext>
            </a:extLst>
          </p:cNvPr>
          <p:cNvSpPr txBox="1"/>
          <p:nvPr/>
        </p:nvSpPr>
        <p:spPr>
          <a:xfrm>
            <a:off x="8978503" y="5664546"/>
            <a:ext cx="145018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структура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4579D4D-9133-E007-ECED-74E2ABA0197F}"/>
              </a:ext>
            </a:extLst>
          </p:cNvPr>
          <p:cNvSpPr txBox="1"/>
          <p:nvPr/>
        </p:nvSpPr>
        <p:spPr>
          <a:xfrm>
            <a:off x="8216789" y="6208414"/>
            <a:ext cx="145018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задачи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1501" y="3894526"/>
            <a:ext cx="2390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Приказ МЭР </a:t>
            </a:r>
            <a:br>
              <a:rPr lang="ru-RU" dirty="0" smtClean="0"/>
            </a:br>
            <a:r>
              <a:rPr lang="ru-RU" dirty="0" smtClean="0"/>
              <a:t>от 30.11.2021 № 722</a:t>
            </a:r>
            <a:endParaRPr lang="ru-RU" dirty="0"/>
          </a:p>
        </p:txBody>
      </p:sp>
      <p:cxnSp>
        <p:nvCxnSpPr>
          <p:cNvPr id="20" name="Прямая соединительная линия 19"/>
          <p:cNvCxnSpPr>
            <a:endCxn id="9" idx="1"/>
          </p:cNvCxnSpPr>
          <p:nvPr/>
        </p:nvCxnSpPr>
        <p:spPr>
          <a:xfrm>
            <a:off x="2269331" y="4182435"/>
            <a:ext cx="416718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9803282" y="3839926"/>
            <a:ext cx="23904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Приказ МФ </a:t>
            </a:r>
            <a:br>
              <a:rPr lang="ru-RU" dirty="0" smtClean="0"/>
            </a:br>
            <a:r>
              <a:rPr lang="ru-RU" dirty="0" smtClean="0"/>
              <a:t>от 14.09.2023 № 145н</a:t>
            </a:r>
          </a:p>
          <a:p>
            <a:pPr algn="ctr"/>
            <a:r>
              <a:rPr lang="ru-RU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(на регистрации в МЮ)</a:t>
            </a:r>
            <a:endParaRPr lang="ru-RU" sz="16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9403393" y="4185851"/>
            <a:ext cx="416718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9407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121490" y="512763"/>
            <a:ext cx="10565685" cy="375346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18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641" y="520210"/>
            <a:ext cx="369435" cy="38617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941880" y="512763"/>
            <a:ext cx="2743200" cy="365125"/>
          </a:xfrm>
        </p:spPr>
        <p:txBody>
          <a:bodyPr/>
          <a:lstStyle/>
          <a:p>
            <a:fld id="{330EA680-D336-4FF7-8B7A-9848BB0A1C32}" type="slidenum">
              <a:rPr lang="en-US" sz="1400" b="1" smtClean="0">
                <a:solidFill>
                  <a:srgbClr val="FFFFFF"/>
                </a:solidFill>
                <a:latin typeface="Century" panose="02040604050505020304" pitchFamily="18" charset="0"/>
                <a:cs typeface="Arial"/>
              </a:rPr>
              <a:t>5</a:t>
            </a:fld>
            <a:endParaRPr lang="en-US" sz="1400" b="1" dirty="0">
              <a:solidFill>
                <a:srgbClr val="FFFFFF"/>
              </a:solidFill>
              <a:latin typeface="Century" panose="02040604050505020304" pitchFamily="18" charset="0"/>
              <a:cs typeface="Arial"/>
            </a:endParaRPr>
          </a:p>
        </p:txBody>
      </p:sp>
      <p:sp>
        <p:nvSpPr>
          <p:cNvPr id="8" name="object 79">
            <a:extLst>
              <a:ext uri="{FF2B5EF4-FFF2-40B4-BE49-F238E27FC236}">
                <a16:creationId xmlns:a16="http://schemas.microsoft.com/office/drawing/2014/main" id="{E5E426AB-5BCD-4124-959D-2343F808360F}"/>
              </a:ext>
            </a:extLst>
          </p:cNvPr>
          <p:cNvSpPr txBox="1">
            <a:spLocks/>
          </p:cNvSpPr>
          <p:nvPr/>
        </p:nvSpPr>
        <p:spPr>
          <a:xfrm>
            <a:off x="1169480" y="1131459"/>
            <a:ext cx="10515600" cy="414856"/>
          </a:xfrm>
          <a:prstGeom prst="rect">
            <a:avLst/>
          </a:prstGeom>
        </p:spPr>
        <p:txBody>
          <a:bodyPr vert="horz" wrap="square" lIns="0" tIns="14604" rIns="0" bIns="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362960" algn="l"/>
              </a:tabLst>
            </a:pPr>
            <a:r>
              <a:rPr lang="ru-RU" sz="2600" dirty="0">
                <a:latin typeface="Spectral"/>
              </a:rPr>
              <a:t>Основные требования к новым госпрограммам</a:t>
            </a:r>
            <a:endParaRPr lang="ru-RU" sz="2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C99D6A-DE82-4A1B-BC68-914D9AC131D8}"/>
              </a:ext>
            </a:extLst>
          </p:cNvPr>
          <p:cNvSpPr txBox="1"/>
          <p:nvPr/>
        </p:nvSpPr>
        <p:spPr>
          <a:xfrm>
            <a:off x="1016543" y="1789665"/>
            <a:ext cx="9467461" cy="4420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AutoNum type="arabicPeriod"/>
            </a:pPr>
            <a:r>
              <a:rPr lang="ru-RU" sz="2400" dirty="0"/>
              <a:t>Обособление проектной и процессной частей.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ru-RU" sz="2400" dirty="0">
                <a:solidFill>
                  <a:srgbClr val="C00000"/>
                </a:solidFill>
              </a:rPr>
              <a:t>Наличие ряда единых обязательных атрибутов.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ru-RU" sz="2400" dirty="0"/>
              <a:t>Исключение части параметров из нормативного акта.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ru-RU" sz="2400" dirty="0">
                <a:solidFill>
                  <a:srgbClr val="C00000"/>
                </a:solidFill>
              </a:rPr>
              <a:t>Перевод госпрограммы в цифровой формат.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ru-RU" sz="2400" dirty="0">
                <a:solidFill>
                  <a:srgbClr val="C00000"/>
                </a:solidFill>
              </a:rPr>
              <a:t>Взаимодействие на основе соглашений и плана.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endParaRPr lang="ru-RU" sz="2400" dirty="0"/>
          </a:p>
        </p:txBody>
      </p:sp>
      <p:sp>
        <p:nvSpPr>
          <p:cNvPr id="13" name="TextBox 3">
            <a:extLst>
              <a:ext uri="{FF2B5EF4-FFF2-40B4-BE49-F238E27FC236}">
                <a16:creationId xmlns:a16="http://schemas.microsoft.com/office/drawing/2014/main" id="{E5D9BE97-9195-4294-A639-8BD8DCCBCDDF}"/>
              </a:ext>
            </a:extLst>
          </p:cNvPr>
          <p:cNvSpPr txBox="1"/>
          <p:nvPr/>
        </p:nvSpPr>
        <p:spPr>
          <a:xfrm>
            <a:off x="1016543" y="5969969"/>
            <a:ext cx="10775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aseline="30000" dirty="0">
                <a:solidFill>
                  <a:srgbClr val="272D4C"/>
                </a:solidFill>
              </a:rPr>
              <a:t>*</a:t>
            </a:r>
            <a:r>
              <a:rPr lang="ru-RU" sz="1400" dirty="0">
                <a:solidFill>
                  <a:srgbClr val="272D4C"/>
                </a:solidFill>
              </a:rPr>
              <a:t> - совместное письмо Минэкономразвития России и Минфина России от 06.02.2023 № 3493-ПК/Д19и/26-02-06/9321</a:t>
            </a:r>
          </a:p>
        </p:txBody>
      </p:sp>
    </p:spTree>
    <p:extLst>
      <p:ext uri="{BB962C8B-B14F-4D97-AF65-F5344CB8AC3E}">
        <p14:creationId xmlns:p14="http://schemas.microsoft.com/office/powerpoint/2010/main" val="3036975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121490" y="512763"/>
            <a:ext cx="10565685" cy="375346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18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641" y="520210"/>
            <a:ext cx="369435" cy="38617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941880" y="512763"/>
            <a:ext cx="2743200" cy="365125"/>
          </a:xfrm>
        </p:spPr>
        <p:txBody>
          <a:bodyPr/>
          <a:lstStyle/>
          <a:p>
            <a:fld id="{330EA680-D336-4FF7-8B7A-9848BB0A1C32}" type="slidenum">
              <a:rPr lang="en-US" sz="1400" b="1" smtClean="0">
                <a:solidFill>
                  <a:srgbClr val="FFFFFF"/>
                </a:solidFill>
                <a:latin typeface="Century" panose="02040604050505020304" pitchFamily="18" charset="0"/>
                <a:cs typeface="Arial"/>
              </a:rPr>
              <a:t>6</a:t>
            </a:fld>
            <a:endParaRPr lang="en-US" sz="1400" b="1" dirty="0">
              <a:solidFill>
                <a:srgbClr val="FFFFFF"/>
              </a:solidFill>
              <a:latin typeface="Century" panose="02040604050505020304" pitchFamily="18" charset="0"/>
              <a:cs typeface="Arial"/>
            </a:endParaRPr>
          </a:p>
        </p:txBody>
      </p:sp>
      <p:sp>
        <p:nvSpPr>
          <p:cNvPr id="9" name="object 79">
            <a:extLst>
              <a:ext uri="{FF2B5EF4-FFF2-40B4-BE49-F238E27FC236}">
                <a16:creationId xmlns:a16="http://schemas.microsoft.com/office/drawing/2014/main" id="{26546641-53B4-4CAD-87FF-B58AA8C450A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23116" y="1024177"/>
            <a:ext cx="10515600" cy="35778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ctr">
              <a:lnSpc>
                <a:spcPct val="85000"/>
              </a:lnSpc>
              <a:spcBef>
                <a:spcPts val="114"/>
              </a:spcBef>
              <a:tabLst>
                <a:tab pos="3362960" algn="l"/>
              </a:tabLst>
            </a:pPr>
            <a:r>
              <a:rPr lang="ru-RU" sz="2600" b="1" i="0" dirty="0">
                <a:latin typeface="Spectral"/>
                <a:cs typeface="Spectral"/>
              </a:rPr>
              <a:t>Типы структурных элементов госпрограммы</a:t>
            </a:r>
            <a:endParaRPr sz="2600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612391"/>
              </p:ext>
            </p:extLst>
          </p:nvPr>
        </p:nvGraphicFramePr>
        <p:xfrm>
          <a:off x="499641" y="1499763"/>
          <a:ext cx="11199535" cy="5074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1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4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70840">
                  <a:extLst>
                    <a:ext uri="{9D8B030D-6E8A-4147-A177-3AD203B41FA5}">
                      <a16:colId xmlns:a16="http://schemas.microsoft.com/office/drawing/2014/main" val="1415595675"/>
                    </a:ext>
                  </a:extLst>
                </a:gridCol>
                <a:gridCol w="343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6962">
                <a:tc rowSpan="2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rPr>
                        <a:t>Характеристика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A3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rPr>
                        <a:t>Проектная часть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A3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rPr>
                        <a:t>Процессная часть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A3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210">
                <a:tc vMerge="1">
                  <a:txBody>
                    <a:bodyPr/>
                    <a:lstStyle/>
                    <a:p>
                      <a:pPr algn="ctr">
                        <a:lnSpc>
                          <a:spcPct val="79000"/>
                        </a:lnSpc>
                        <a:spcAft>
                          <a:spcPts val="600"/>
                        </a:spcAft>
                      </a:pPr>
                      <a:endParaRPr lang="ru-RU" sz="1000" b="0" i="0" dirty="0">
                        <a:solidFill>
                          <a:schemeClr val="bg1"/>
                        </a:solidFill>
                        <a:latin typeface="Century" panose="020406040505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02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rPr>
                        <a:t>Федеральные </a:t>
                      </a:r>
                      <a:r>
                        <a:rPr lang="ru-RU" sz="1200" b="1" i="0" baseline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rPr>
                        <a:t>проекты (ФП)</a:t>
                      </a:r>
                      <a:endParaRPr lang="ru-RU" sz="1200" b="1" i="0" dirty="0">
                        <a:solidFill>
                          <a:schemeClr val="bg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A3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0" kern="120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Ведомственные проекты</a:t>
                      </a:r>
                      <a:r>
                        <a:rPr lang="ru-RU" sz="1200" b="1" i="0" kern="1200" baseline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i="0" kern="120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(ВП)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A3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rPr>
                        <a:t>Комплексы</a:t>
                      </a:r>
                      <a:r>
                        <a:rPr lang="ru-RU" sz="1200" b="1" i="0" baseline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rPr>
                        <a:t> п</a:t>
                      </a:r>
                      <a:r>
                        <a:rPr lang="ru-RU" sz="1200" b="1" i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rPr>
                        <a:t>роцессных мероприятий </a:t>
                      </a:r>
                      <a:r>
                        <a:rPr lang="ru-RU" sz="1200" b="1" i="0" baseline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rPr>
                        <a:t>(КПМ)</a:t>
                      </a:r>
                      <a:endParaRPr lang="ru-RU" sz="1200" b="1" i="0" dirty="0">
                        <a:solidFill>
                          <a:schemeClr val="bg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A3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9828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i="0" dirty="0">
                          <a:latin typeface="Trebuchet MS" panose="020B0603020202020204" pitchFamily="34" charset="0"/>
                        </a:rPr>
                        <a:t>Характер мероприятий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ограничены по срокам реализации;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приводят к: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1" dirty="0">
                          <a:latin typeface="Trebuchet MS" panose="020B0603020202020204" pitchFamily="34" charset="0"/>
                        </a:rPr>
                        <a:t>- новым</a:t>
                      </a:r>
                      <a:r>
                        <a:rPr lang="ru-RU" sz="1100" b="0" i="0" dirty="0">
                          <a:latin typeface="Trebuchet MS" panose="020B0603020202020204" pitchFamily="34" charset="0"/>
                        </a:rPr>
                        <a:t> (уникальным) результатам;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- качественному </a:t>
                      </a:r>
                      <a:r>
                        <a:rPr lang="ru-RU" sz="1100" b="0" i="1" baseline="0" dirty="0">
                          <a:latin typeface="Trebuchet MS" panose="020B0603020202020204" pitchFamily="34" charset="0"/>
                        </a:rPr>
                        <a:t>изменению</a:t>
                      </a: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 процессов;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- значительному </a:t>
                      </a:r>
                      <a:r>
                        <a:rPr lang="ru-RU" sz="1100" b="0" i="1" baseline="0" dirty="0">
                          <a:latin typeface="Trebuchet MS" panose="020B0603020202020204" pitchFamily="34" charset="0"/>
                        </a:rPr>
                        <a:t>прорыву</a:t>
                      </a: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 в достижении </a:t>
                      </a:r>
                      <a:br>
                        <a:rPr lang="ru-RU" sz="1100" b="0" i="0" baseline="0" dirty="0">
                          <a:latin typeface="Trebuchet MS" panose="020B0603020202020204" pitchFamily="34" charset="0"/>
                        </a:rPr>
                      </a:b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значений результатов процессов;</a:t>
                      </a:r>
                      <a:endParaRPr lang="ru-RU" sz="1100" b="0" i="0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ru-RU" sz="1100" b="0" i="0" dirty="0">
                          <a:latin typeface="Trebuchet MS" panose="020B0603020202020204" pitchFamily="34" charset="0"/>
                        </a:rPr>
                        <a:t>непрерывные или постоянно возобновляемые;</a:t>
                      </a:r>
                    </a:p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ru-RU" sz="1100" b="0" i="0" dirty="0">
                          <a:latin typeface="Trebuchet MS" panose="020B0603020202020204" pitchFamily="34" charset="0"/>
                        </a:rPr>
                        <a:t> реализуются в соответствии с устоявшимися процедурами;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05550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i="0" kern="120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Специфика</a:t>
                      </a:r>
                      <a:r>
                        <a:rPr lang="ru-RU" sz="1100" b="1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b="1" i="0" kern="120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мероприятий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капитальное строительство </a:t>
                      </a:r>
                      <a:br>
                        <a:rPr lang="ru-RU" sz="1100" kern="120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≥ 3 млрд. рублей;</a:t>
                      </a:r>
                    </a:p>
                    <a:p>
                      <a:pPr marL="90488" marR="0" lvl="0" indent="-90488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субсидии, иные МБТ субъектам РФ;</a:t>
                      </a:r>
                    </a:p>
                    <a:p>
                      <a:pPr marL="90488" marR="0" lvl="0" indent="-90488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субсидии юридическим</a:t>
                      </a:r>
                      <a:r>
                        <a:rPr lang="ru-RU" sz="110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лицам;</a:t>
                      </a:r>
                    </a:p>
                    <a:p>
                      <a:pPr marL="90488" marR="0" lvl="0" indent="-90488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совершенствование государственной политики и законодательства;</a:t>
                      </a:r>
                    </a:p>
                    <a:p>
                      <a:pPr marL="90488" marR="0" lvl="0" indent="-90488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налоговые расходы (стимулирующие);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488" indent="-90488" algn="just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ru-RU" sz="1100" dirty="0">
                          <a:latin typeface="Trebuchet MS" panose="020B0603020202020204" pitchFamily="34" charset="0"/>
                        </a:rPr>
                        <a:t>капитальное строительство &lt; 3 млрд. рублей; </a:t>
                      </a:r>
                    </a:p>
                    <a:p>
                      <a:pPr marL="90488" indent="-90488" algn="just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ru-RU" sz="1100" dirty="0">
                          <a:latin typeface="Trebuchet MS" panose="020B0603020202020204" pitchFamily="34" charset="0"/>
                        </a:rPr>
                        <a:t>создание</a:t>
                      </a:r>
                      <a:r>
                        <a:rPr lang="ru-RU" sz="1100" baseline="0" dirty="0">
                          <a:latin typeface="Trebuchet MS" panose="020B0603020202020204" pitchFamily="34" charset="0"/>
                        </a:rPr>
                        <a:t> и развитие </a:t>
                      </a:r>
                      <a:r>
                        <a:rPr lang="en-US" sz="1100" baseline="0" dirty="0">
                          <a:latin typeface="Trebuchet MS" panose="020B0603020202020204" pitchFamily="34" charset="0"/>
                        </a:rPr>
                        <a:t>IT-</a:t>
                      </a:r>
                      <a:r>
                        <a:rPr lang="ru-RU" sz="1100" baseline="0" dirty="0">
                          <a:latin typeface="Trebuchet MS" panose="020B0603020202020204" pitchFamily="34" charset="0"/>
                        </a:rPr>
                        <a:t>систем;</a:t>
                      </a:r>
                    </a:p>
                    <a:p>
                      <a:pPr marL="90488" indent="-90488" algn="just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ru-RU" sz="1100" baseline="0" dirty="0">
                          <a:latin typeface="Trebuchet MS" panose="020B0603020202020204" pitchFamily="34" charset="0"/>
                        </a:rPr>
                        <a:t>НИОКР;</a:t>
                      </a:r>
                    </a:p>
                    <a:p>
                      <a:pPr marL="90488" indent="-90488" algn="just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ru-RU" sz="1100" baseline="0" dirty="0">
                          <a:latin typeface="Trebuchet MS" panose="020B0603020202020204" pitchFamily="34" charset="0"/>
                        </a:rPr>
                        <a:t>совершенствование нормативной базы (акты Правительства, ведомственные акты);</a:t>
                      </a:r>
                    </a:p>
                    <a:p>
                      <a:pPr marL="90488" indent="-90488" algn="just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ru-RU" sz="1100" baseline="0" dirty="0">
                          <a:latin typeface="Trebuchet MS" panose="020B0603020202020204" pitchFamily="34" charset="0"/>
                        </a:rPr>
                        <a:t>отдельные целевые субсидии государственным учреждениям;</a:t>
                      </a:r>
                      <a:endParaRPr lang="ru-RU" sz="1100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2800" indent="-172800" algn="just" defTabSz="914400" rtl="0" eaLnBrk="1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госзадания;</a:t>
                      </a:r>
                    </a:p>
                    <a:p>
                      <a:pPr marL="172800" indent="-172800" algn="just" defTabSz="914400" rtl="0" eaLnBrk="1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субвенции;</a:t>
                      </a:r>
                    </a:p>
                    <a:p>
                      <a:pPr marL="172800" indent="-172800" algn="just" defTabSz="914400" rtl="0" eaLnBrk="1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дотация на выравнивание бюджетной обеспеченности;</a:t>
                      </a:r>
                    </a:p>
                    <a:p>
                      <a:pPr marL="172800" indent="-172800" algn="just" defTabSz="914400" rtl="0" eaLnBrk="1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заработная плата и закупки казенных учреждений в рамках текущей деятельности;</a:t>
                      </a:r>
                    </a:p>
                    <a:p>
                      <a:pPr marL="172800" indent="-172800" algn="just" defTabSz="914400" rtl="0" eaLnBrk="1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налоговые расходы (социальные); </a:t>
                      </a:r>
                    </a:p>
                    <a:p>
                      <a:pPr marL="172800" indent="-172800" algn="just" defTabSz="914400" rtl="0" eaLnBrk="1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FontTx/>
                        <a:buChar char="-"/>
                      </a:pPr>
                      <a: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субсидии в целях финансового обеспечения исполнения государственного </a:t>
                      </a:r>
                      <a:r>
                        <a:rPr lang="ru-RU" sz="1100" b="0" i="0" kern="1200" baseline="0" dirty="0" err="1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соц.заказа</a:t>
                      </a:r>
                      <a:endParaRPr lang="ru-RU" sz="1100" b="0" i="0" kern="1200" baseline="0" dirty="0">
                        <a:solidFill>
                          <a:schemeClr val="dk1"/>
                        </a:solidFill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807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i="0" dirty="0">
                          <a:latin typeface="Trebuchet MS" panose="020B0603020202020204" pitchFamily="34" charset="0"/>
                        </a:rPr>
                        <a:t>Уровень утверждения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управляющий совет ГП (проектный комитет по НП), возглавляемый вице-премьером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dirty="0">
                          <a:latin typeface="Trebuchet MS" panose="020B0603020202020204" pitchFamily="34" charset="0"/>
                        </a:rPr>
                        <a:t>ведомственный</a:t>
                      </a: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 координационный орган</a:t>
                      </a:r>
                      <a:endParaRPr lang="ru-RU" sz="1100" b="0" i="0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dirty="0">
                          <a:latin typeface="Trebuchet MS" panose="020B0603020202020204" pitchFamily="34" charset="0"/>
                        </a:rPr>
                        <a:t>руководитель (заместитель руководителя) ФОИВ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7065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i="0" dirty="0">
                          <a:latin typeface="Trebuchet MS" panose="020B0603020202020204" pitchFamily="34" charset="0"/>
                        </a:rPr>
                        <a:t>Характеристика эффективности реализации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dirty="0">
                          <a:latin typeface="Trebuchet MS" panose="020B0603020202020204" pitchFamily="34" charset="0"/>
                        </a:rPr>
                        <a:t>конечные общественно</a:t>
                      </a: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 значимые </a:t>
                      </a:r>
                      <a:r>
                        <a:rPr lang="ru-RU" sz="1100" b="0" i="0" u="sng" baseline="0" dirty="0">
                          <a:latin typeface="Trebuchet MS" panose="020B0603020202020204" pitchFamily="34" charset="0"/>
                        </a:rPr>
                        <a:t>показатели</a:t>
                      </a:r>
                    </a:p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 + </a:t>
                      </a:r>
                    </a:p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непосредственные </a:t>
                      </a:r>
                      <a:r>
                        <a:rPr lang="ru-RU" sz="1100" b="0" i="0" u="sng" baseline="0" dirty="0">
                          <a:latin typeface="Trebuchet MS" panose="020B0603020202020204" pitchFamily="34" charset="0"/>
                        </a:rPr>
                        <a:t>результаты</a:t>
                      </a:r>
                      <a:endParaRPr lang="ru-RU" sz="1100" b="0" i="0" u="sng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dirty="0">
                          <a:latin typeface="Trebuchet MS" panose="020B0603020202020204" pitchFamily="34" charset="0"/>
                        </a:rPr>
                        <a:t>как правило, только</a:t>
                      </a: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 </a:t>
                      </a:r>
                      <a:r>
                        <a:rPr lang="ru-RU" sz="1100" b="0" i="0" dirty="0">
                          <a:latin typeface="Trebuchet MS" panose="020B0603020202020204" pitchFamily="34" charset="0"/>
                        </a:rPr>
                        <a:t>непосредственные </a:t>
                      </a:r>
                      <a:r>
                        <a:rPr lang="ru-RU" sz="1100" b="0" i="0" u="sng" dirty="0">
                          <a:latin typeface="Trebuchet MS" panose="020B0603020202020204" pitchFamily="34" charset="0"/>
                        </a:rPr>
                        <a:t>результаты</a:t>
                      </a:r>
                      <a:r>
                        <a:rPr lang="ru-RU" sz="1100" b="0" i="0" dirty="0">
                          <a:latin typeface="Trebuchet MS" panose="020B0603020202020204" pitchFamily="34" charset="0"/>
                        </a:rPr>
                        <a:t> текущей деятельности (например, сводные показатели </a:t>
                      </a: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госзаданий) </a:t>
                      </a:r>
                      <a:endParaRPr lang="ru-RU" sz="1100" b="0" i="0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0104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i="0" dirty="0">
                          <a:latin typeface="Trebuchet MS" panose="020B0603020202020204" pitchFamily="34" charset="0"/>
                        </a:rPr>
                        <a:t>План </a:t>
                      </a:r>
                    </a:p>
                    <a:p>
                      <a:pPr algn="ctr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i="0" dirty="0">
                          <a:latin typeface="Trebuchet MS" panose="020B0603020202020204" pitchFamily="34" charset="0"/>
                        </a:rPr>
                        <a:t>реализации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в составе ФП </a:t>
                      </a:r>
                      <a:b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с возможностью </a:t>
                      </a:r>
                      <a:b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оперативного уточнения</a:t>
                      </a:r>
                    </a:p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(</a:t>
                      </a:r>
                      <a:r>
                        <a:rPr lang="ru-RU" sz="1100" b="0" i="0" u="sng" baseline="0" dirty="0">
                          <a:latin typeface="Trebuchet MS" panose="020B0603020202020204" pitchFamily="34" charset="0"/>
                        </a:rPr>
                        <a:t>динамичен</a:t>
                      </a: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)</a:t>
                      </a:r>
                      <a:endParaRPr lang="ru-RU" sz="1100" b="0" i="0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в составе ВП </a:t>
                      </a:r>
                      <a:b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с возможностью </a:t>
                      </a:r>
                      <a:b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100" b="0" i="0" kern="1200" baseline="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оперативного уточнения</a:t>
                      </a:r>
                    </a:p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(</a:t>
                      </a:r>
                      <a:r>
                        <a:rPr lang="ru-RU" sz="1100" b="0" i="0" u="sng" baseline="0" dirty="0">
                          <a:latin typeface="Trebuchet MS" panose="020B0603020202020204" pitchFamily="34" charset="0"/>
                        </a:rPr>
                        <a:t>динамичен</a:t>
                      </a: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)</a:t>
                      </a:r>
                      <a:endParaRPr lang="ru-RU" sz="1100" b="0" i="0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dirty="0">
                          <a:latin typeface="Trebuchet MS" panose="020B0603020202020204" pitchFamily="34" charset="0"/>
                        </a:rPr>
                        <a:t>в</a:t>
                      </a: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 составе КПМ, содержит </a:t>
                      </a:r>
                      <a:r>
                        <a:rPr lang="ru-RU" sz="1100" b="0" i="0" dirty="0">
                          <a:latin typeface="Trebuchet MS" panose="020B0603020202020204" pitchFamily="34" charset="0"/>
                        </a:rPr>
                        <a:t>мероприятия, обусловленные</a:t>
                      </a: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 нормативными правовыми актами </a:t>
                      </a:r>
                    </a:p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(</a:t>
                      </a:r>
                      <a:r>
                        <a:rPr lang="ru-RU" sz="1100" b="0" i="0" u="sng" baseline="0" dirty="0">
                          <a:latin typeface="Trebuchet MS" panose="020B0603020202020204" pitchFamily="34" charset="0"/>
                        </a:rPr>
                        <a:t>статичен – формируется на неограниченный период</a:t>
                      </a:r>
                      <a:r>
                        <a:rPr lang="ru-RU" sz="1100" b="0" i="0" baseline="0" dirty="0">
                          <a:latin typeface="Trebuchet MS" panose="020B0603020202020204" pitchFamily="34" charset="0"/>
                        </a:rPr>
                        <a:t>)</a:t>
                      </a:r>
                      <a:endParaRPr lang="ru-RU" sz="1100" b="0" i="0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9132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121490" y="512763"/>
            <a:ext cx="10565685" cy="375346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18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641" y="520210"/>
            <a:ext cx="369435" cy="38617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941880" y="512763"/>
            <a:ext cx="2743200" cy="365125"/>
          </a:xfrm>
        </p:spPr>
        <p:txBody>
          <a:bodyPr/>
          <a:lstStyle/>
          <a:p>
            <a:fld id="{330EA680-D336-4FF7-8B7A-9848BB0A1C32}" type="slidenum">
              <a:rPr lang="en-US" sz="1400" b="1" smtClean="0">
                <a:solidFill>
                  <a:srgbClr val="FFFFFF"/>
                </a:solidFill>
                <a:latin typeface="Century" panose="02040604050505020304" pitchFamily="18" charset="0"/>
                <a:cs typeface="Arial"/>
              </a:rPr>
              <a:t>7</a:t>
            </a:fld>
            <a:endParaRPr lang="en-US" sz="1400" b="1" dirty="0">
              <a:solidFill>
                <a:srgbClr val="FFFFFF"/>
              </a:solidFill>
              <a:latin typeface="Century" panose="02040604050505020304" pitchFamily="18" charset="0"/>
              <a:cs typeface="Arial"/>
            </a:endParaRPr>
          </a:p>
        </p:txBody>
      </p:sp>
      <p:sp>
        <p:nvSpPr>
          <p:cNvPr id="8" name="object 79">
            <a:extLst>
              <a:ext uri="{FF2B5EF4-FFF2-40B4-BE49-F238E27FC236}">
                <a16:creationId xmlns:a16="http://schemas.microsoft.com/office/drawing/2014/main" id="{26546641-53B4-4CAD-87FF-B58AA8C450A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21490" y="1049601"/>
            <a:ext cx="10515600" cy="1122742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4"/>
              </a:spcBef>
              <a:tabLst>
                <a:tab pos="3362960" algn="l"/>
              </a:tabLst>
            </a:pPr>
            <a:r>
              <a:rPr lang="ru-RU" sz="2400" b="1" dirty="0">
                <a:latin typeface="Spectral"/>
              </a:rPr>
              <a:t>Ключевые элементы государственных программ Российской Федерации и государственных программ субъектов Российской Федерации, подлежащие </a:t>
            </a:r>
            <a:r>
              <a:rPr lang="ru-RU" sz="2400" b="1" dirty="0" err="1">
                <a:latin typeface="Spectral"/>
              </a:rPr>
              <a:t>взаимоувязке</a:t>
            </a:r>
            <a:endParaRPr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6621E9-BE72-40B5-8842-D03AC172A7AD}"/>
              </a:ext>
            </a:extLst>
          </p:cNvPr>
          <p:cNvSpPr txBox="1"/>
          <p:nvPr/>
        </p:nvSpPr>
        <p:spPr>
          <a:xfrm>
            <a:off x="2584175" y="2447425"/>
            <a:ext cx="6901458" cy="88350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 anchor="ctr">
            <a:noAutofit/>
          </a:bodyPr>
          <a:lstStyle/>
          <a:p>
            <a:pPr algn="ctr"/>
            <a:r>
              <a:rPr lang="ru-RU" sz="2800" b="1" dirty="0">
                <a:latin typeface="Spectral" panose="02020502060000000000"/>
              </a:rPr>
              <a:t>Показатели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862650-CA64-4B16-80C9-2A8D9C849083}"/>
              </a:ext>
            </a:extLst>
          </p:cNvPr>
          <p:cNvSpPr txBox="1"/>
          <p:nvPr/>
        </p:nvSpPr>
        <p:spPr>
          <a:xfrm>
            <a:off x="2584175" y="3949948"/>
            <a:ext cx="6901458" cy="88350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 anchor="ctr">
            <a:noAutofit/>
          </a:bodyPr>
          <a:lstStyle/>
          <a:p>
            <a:pPr algn="ctr"/>
            <a:r>
              <a:rPr lang="ru-RU" sz="2800" b="1" dirty="0">
                <a:latin typeface="Spectral" panose="02020502060000000000"/>
              </a:rPr>
              <a:t>Результаты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57D68F-DC07-49DC-A4F3-211020652A71}"/>
              </a:ext>
            </a:extLst>
          </p:cNvPr>
          <p:cNvSpPr txBox="1"/>
          <p:nvPr/>
        </p:nvSpPr>
        <p:spPr>
          <a:xfrm>
            <a:off x="2584175" y="5421881"/>
            <a:ext cx="6901458" cy="8835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 anchor="ctr">
            <a:noAutofit/>
          </a:bodyPr>
          <a:lstStyle/>
          <a:p>
            <a:pPr algn="ctr"/>
            <a:r>
              <a:rPr lang="ru-RU" sz="2800" b="1" dirty="0">
                <a:latin typeface="Spectral" panose="02020502060000000000"/>
              </a:rPr>
              <a:t>Контрольные точки</a:t>
            </a:r>
          </a:p>
        </p:txBody>
      </p:sp>
    </p:spTree>
    <p:extLst>
      <p:ext uri="{BB962C8B-B14F-4D97-AF65-F5344CB8AC3E}">
        <p14:creationId xmlns:p14="http://schemas.microsoft.com/office/powerpoint/2010/main" val="724311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121490" y="512763"/>
            <a:ext cx="10565685" cy="375346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18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641" y="520210"/>
            <a:ext cx="369435" cy="38617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941880" y="512763"/>
            <a:ext cx="2743200" cy="365125"/>
          </a:xfrm>
        </p:spPr>
        <p:txBody>
          <a:bodyPr/>
          <a:lstStyle/>
          <a:p>
            <a:fld id="{330EA680-D336-4FF7-8B7A-9848BB0A1C32}" type="slidenum">
              <a:rPr lang="en-US" sz="1400" b="1" smtClean="0">
                <a:solidFill>
                  <a:srgbClr val="FFFFFF"/>
                </a:solidFill>
                <a:latin typeface="Century" panose="02040604050505020304" pitchFamily="18" charset="0"/>
                <a:cs typeface="Arial"/>
              </a:rPr>
              <a:t>8</a:t>
            </a:fld>
            <a:endParaRPr lang="en-US" sz="1400" b="1" dirty="0">
              <a:solidFill>
                <a:srgbClr val="FFFFFF"/>
              </a:solidFill>
              <a:latin typeface="Century" panose="02040604050505020304" pitchFamily="18" charset="0"/>
              <a:cs typeface="Arial"/>
            </a:endParaRPr>
          </a:p>
        </p:txBody>
      </p:sp>
      <p:sp>
        <p:nvSpPr>
          <p:cNvPr id="12" name="object 79">
            <a:extLst>
              <a:ext uri="{FF2B5EF4-FFF2-40B4-BE49-F238E27FC236}">
                <a16:creationId xmlns:a16="http://schemas.microsoft.com/office/drawing/2014/main" id="{26546641-53B4-4CAD-87FF-B58AA8C450A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44137" y="1071510"/>
            <a:ext cx="10515600" cy="35778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ctr">
              <a:lnSpc>
                <a:spcPct val="85000"/>
              </a:lnSpc>
              <a:spcBef>
                <a:spcPts val="114"/>
              </a:spcBef>
              <a:tabLst>
                <a:tab pos="3362960" algn="l"/>
              </a:tabLst>
            </a:pPr>
            <a:r>
              <a:rPr lang="ru-RU" sz="2600" b="1" i="0" dirty="0">
                <a:latin typeface="Spectral"/>
                <a:cs typeface="Spectral"/>
              </a:rPr>
              <a:t>Определение показателя и результата госпрограммы</a:t>
            </a:r>
            <a:endParaRPr sz="26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6749475" y="2096674"/>
            <a:ext cx="4652607" cy="1935396"/>
          </a:xfrm>
          <a:prstGeom prst="rect">
            <a:avLst/>
          </a:prstGeom>
          <a:noFill/>
          <a:ln w="28575">
            <a:solidFill>
              <a:srgbClr val="007B3E"/>
            </a:solidFill>
            <a:prstDash val="dash"/>
          </a:ln>
        </p:spPr>
        <p:txBody>
          <a:bodyPr wrap="square" rtlCol="0">
            <a:noAutofit/>
          </a:bodyPr>
          <a:lstStyle/>
          <a:p>
            <a:pPr>
              <a:defRPr/>
            </a:pPr>
            <a:endParaRPr lang="ru-RU" sz="1350" kern="0" dirty="0">
              <a:solidFill>
                <a:prstClr val="black"/>
              </a:solidFill>
              <a:latin typeface="Century" panose="020406040505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9857" y="2093247"/>
            <a:ext cx="4746532" cy="1906974"/>
          </a:xfrm>
          <a:prstGeom prst="rect">
            <a:avLst/>
          </a:prstGeom>
          <a:noFill/>
          <a:ln w="28575">
            <a:solidFill>
              <a:srgbClr val="007B3E"/>
            </a:solidFill>
            <a:prstDash val="dash"/>
          </a:ln>
        </p:spPr>
        <p:txBody>
          <a:bodyPr wrap="square" rtlCol="0">
            <a:noAutofit/>
          </a:bodyPr>
          <a:lstStyle/>
          <a:p>
            <a:pPr>
              <a:defRPr/>
            </a:pPr>
            <a:endParaRPr lang="ru-RU" sz="1350" kern="0" dirty="0">
              <a:solidFill>
                <a:prstClr val="black"/>
              </a:solidFill>
              <a:latin typeface="Century" panose="020406040505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58082" y="2227439"/>
            <a:ext cx="2601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7B3E"/>
                </a:solidFill>
                <a:latin typeface="Century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endParaRPr lang="ru-RU" dirty="0">
              <a:solidFill>
                <a:srgbClr val="007B3E"/>
              </a:solidFill>
              <a:latin typeface="Century" panose="020406040505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89708" y="2900990"/>
            <a:ext cx="4622675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50" dirty="0">
                <a:solidFill>
                  <a:prstClr val="black"/>
                </a:solidFill>
                <a:latin typeface="Century" panose="02040604050505020304" pitchFamily="18" charset="0"/>
              </a:rPr>
              <a:t>количественно измеримый итог деятельности - определенное </a:t>
            </a:r>
            <a:r>
              <a:rPr lang="ru-RU" sz="1350" b="1" dirty="0">
                <a:solidFill>
                  <a:srgbClr val="FF0000"/>
                </a:solidFill>
                <a:latin typeface="Century" panose="02040604050505020304" pitchFamily="18" charset="0"/>
              </a:rPr>
              <a:t>количество материальных и нематериальных объектов</a:t>
            </a:r>
            <a:r>
              <a:rPr lang="ru-RU" sz="1350" dirty="0">
                <a:solidFill>
                  <a:prstClr val="black"/>
                </a:solidFill>
                <a:latin typeface="Century" panose="02040604050505020304" pitchFamily="18" charset="0"/>
              </a:rPr>
              <a:t>, объем оказанных услуг / выполненных работ</a:t>
            </a:r>
            <a:r>
              <a:rPr lang="ru-RU" sz="1350" b="1" dirty="0">
                <a:solidFill>
                  <a:prstClr val="black"/>
                </a:solidFill>
                <a:latin typeface="Century" panose="02040604050505020304" pitchFamily="18" charset="0"/>
              </a:rPr>
              <a:t> </a:t>
            </a:r>
            <a:endParaRPr lang="ru-RU" sz="1350" dirty="0">
              <a:solidFill>
                <a:prstClr val="black"/>
              </a:solidFill>
              <a:latin typeface="Century" panose="02040604050505020304" pitchFamily="18" charset="0"/>
            </a:endParaRPr>
          </a:p>
          <a:p>
            <a:endParaRPr lang="ru-RU" sz="1350" dirty="0">
              <a:solidFill>
                <a:prstClr val="black"/>
              </a:solidFill>
              <a:latin typeface="Century" panose="020406040505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19857" y="4430572"/>
            <a:ext cx="4781550" cy="66502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ru-RU" sz="1350" b="1" spc="-23" dirty="0">
                <a:solidFill>
                  <a:prstClr val="black"/>
                </a:solidFill>
                <a:latin typeface="Century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переоснащены региональные сосудистые центры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923594" y="2226424"/>
            <a:ext cx="23545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7B3E"/>
                </a:solidFill>
                <a:latin typeface="Century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Показатель</a:t>
            </a:r>
            <a:endParaRPr lang="ru-RU" dirty="0">
              <a:solidFill>
                <a:srgbClr val="007B3E"/>
              </a:solidFill>
              <a:latin typeface="Century" panose="020406040505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95585" y="2900989"/>
            <a:ext cx="42350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50" dirty="0">
                <a:solidFill>
                  <a:prstClr val="black"/>
                </a:solidFill>
                <a:latin typeface="Century" panose="02040604050505020304" pitchFamily="18" charset="0"/>
              </a:rPr>
              <a:t>отражает социальный, экономический </a:t>
            </a:r>
          </a:p>
          <a:p>
            <a:pPr algn="ctr"/>
            <a:r>
              <a:rPr lang="ru-RU" sz="1350" dirty="0">
                <a:solidFill>
                  <a:prstClr val="black"/>
                </a:solidFill>
                <a:latin typeface="Century" panose="02040604050505020304" pitchFamily="18" charset="0"/>
              </a:rPr>
              <a:t>и (или) иной общественно-значимый </a:t>
            </a:r>
            <a:br>
              <a:rPr lang="ru-RU" sz="1350" dirty="0">
                <a:solidFill>
                  <a:prstClr val="black"/>
                </a:solidFill>
                <a:latin typeface="Century" panose="02040604050505020304" pitchFamily="18" charset="0"/>
              </a:rPr>
            </a:br>
            <a:r>
              <a:rPr lang="ru-RU" sz="1350" dirty="0">
                <a:solidFill>
                  <a:prstClr val="black"/>
                </a:solidFill>
                <a:latin typeface="Century" panose="02040604050505020304" pitchFamily="18" charset="0"/>
              </a:rPr>
              <a:t>и понятный </a:t>
            </a:r>
            <a:r>
              <a:rPr lang="ru-RU" sz="1350" b="1" dirty="0">
                <a:solidFill>
                  <a:srgbClr val="FF0000"/>
                </a:solidFill>
                <a:latin typeface="Century" panose="02040604050505020304" pitchFamily="18" charset="0"/>
              </a:rPr>
              <a:t>эффект</a:t>
            </a:r>
            <a:r>
              <a:rPr lang="ru-RU" sz="1350" dirty="0">
                <a:solidFill>
                  <a:prstClr val="black"/>
                </a:solidFill>
                <a:latin typeface="Century" panose="02040604050505020304" pitchFamily="18" charset="0"/>
              </a:rPr>
              <a:t> от реализации проекта (программы)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749475" y="4430573"/>
            <a:ext cx="4652607" cy="66502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ru-RU" sz="1350" b="1" spc="-23" dirty="0">
                <a:solidFill>
                  <a:prstClr val="black"/>
                </a:solidFill>
                <a:latin typeface="Century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снижение смертности </a:t>
            </a:r>
          </a:p>
          <a:p>
            <a:pPr algn="ctr"/>
            <a:r>
              <a:rPr lang="ru-RU" sz="1350" b="1" spc="-23" dirty="0">
                <a:solidFill>
                  <a:prstClr val="black"/>
                </a:solidFill>
                <a:latin typeface="Century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болезней системы кровообращения</a:t>
            </a:r>
          </a:p>
        </p:txBody>
      </p:sp>
      <p:sp>
        <p:nvSpPr>
          <p:cNvPr id="24" name="Не равно 23"/>
          <p:cNvSpPr/>
          <p:nvPr/>
        </p:nvSpPr>
        <p:spPr>
          <a:xfrm>
            <a:off x="6033347" y="2867727"/>
            <a:ext cx="648072" cy="429794"/>
          </a:xfrm>
          <a:prstGeom prst="mathNotEqual">
            <a:avLst/>
          </a:prstGeom>
          <a:solidFill>
            <a:srgbClr val="55A7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sz="1350" kern="0" dirty="0">
              <a:solidFill>
                <a:srgbClr val="FF0000"/>
              </a:solidFill>
              <a:latin typeface="Century" panose="020406040505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1D3E12C-3EC6-A9A1-E6F7-2F3746B15EB2}"/>
              </a:ext>
            </a:extLst>
          </p:cNvPr>
          <p:cNvSpPr txBox="1"/>
          <p:nvPr/>
        </p:nvSpPr>
        <p:spPr>
          <a:xfrm rot="19954117">
            <a:off x="425521" y="2215715"/>
            <a:ext cx="2303723" cy="584775"/>
          </a:xfrm>
          <a:prstGeom prst="rect">
            <a:avLst/>
          </a:prstGeom>
          <a:noFill/>
          <a:ln w="25400">
            <a:solidFill>
              <a:srgbClr val="66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66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связан </a:t>
            </a:r>
            <a:br>
              <a:rPr lang="ru-RU" sz="1600" b="1" dirty="0">
                <a:solidFill>
                  <a:srgbClr val="66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sz="1600" b="1" dirty="0">
                <a:solidFill>
                  <a:srgbClr val="66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с финансированием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2F86A83-B2E5-6CC5-33A4-843E9095D5F0}"/>
              </a:ext>
            </a:extLst>
          </p:cNvPr>
          <p:cNvSpPr txBox="1"/>
          <p:nvPr/>
        </p:nvSpPr>
        <p:spPr>
          <a:xfrm rot="1836929">
            <a:off x="9681307" y="2158556"/>
            <a:ext cx="2303723" cy="584775"/>
          </a:xfrm>
          <a:prstGeom prst="rect">
            <a:avLst/>
          </a:prstGeom>
          <a:noFill/>
          <a:ln w="25400">
            <a:solidFill>
              <a:srgbClr val="66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66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не переводится </a:t>
            </a:r>
          </a:p>
          <a:p>
            <a:pPr algn="ctr"/>
            <a:r>
              <a:rPr lang="ru-RU" sz="1600" b="1" dirty="0">
                <a:solidFill>
                  <a:srgbClr val="66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«в деньги»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32246264-A3DB-8D43-81D6-1794793DB188}"/>
              </a:ext>
            </a:extLst>
          </p:cNvPr>
          <p:cNvSpPr/>
          <p:nvPr/>
        </p:nvSpPr>
        <p:spPr>
          <a:xfrm>
            <a:off x="1219857" y="5547806"/>
            <a:ext cx="4781550" cy="66502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ru-RU" sz="1350" b="1" spc="-23" dirty="0">
                <a:solidFill>
                  <a:prstClr val="black"/>
                </a:solidFill>
                <a:latin typeface="Century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закуплены патрульные автомобили </a:t>
            </a:r>
          </a:p>
          <a:p>
            <a:pPr algn="ctr">
              <a:defRPr/>
            </a:pPr>
            <a:r>
              <a:rPr lang="ru-RU" sz="1350" b="1" spc="-23" dirty="0">
                <a:solidFill>
                  <a:prstClr val="black"/>
                </a:solidFill>
                <a:latin typeface="Century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подразделений ГИБДД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88F21661-5F08-5A27-756B-459EBC398ACF}"/>
              </a:ext>
            </a:extLst>
          </p:cNvPr>
          <p:cNvSpPr/>
          <p:nvPr/>
        </p:nvSpPr>
        <p:spPr>
          <a:xfrm>
            <a:off x="6786804" y="5547806"/>
            <a:ext cx="4652607" cy="66502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ru-RU" sz="1350" b="1" spc="-23" dirty="0">
                <a:solidFill>
                  <a:prstClr val="black"/>
                </a:solidFill>
                <a:latin typeface="Century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снижение смертности </a:t>
            </a:r>
          </a:p>
          <a:p>
            <a:pPr algn="ctr"/>
            <a:r>
              <a:rPr lang="ru-RU" sz="1350" b="1" spc="-23" dirty="0">
                <a:solidFill>
                  <a:prstClr val="black"/>
                </a:solidFill>
                <a:latin typeface="Century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ДТП</a:t>
            </a:r>
          </a:p>
        </p:txBody>
      </p:sp>
    </p:spTree>
    <p:extLst>
      <p:ext uri="{BB962C8B-B14F-4D97-AF65-F5344CB8AC3E}">
        <p14:creationId xmlns:p14="http://schemas.microsoft.com/office/powerpoint/2010/main" val="374516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121490" y="512763"/>
            <a:ext cx="10565685" cy="375346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МИНИСТЕРСТВО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 ФИНАНСОВ </a:t>
            </a:r>
            <a:r>
              <a:rPr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РОССИЙСКОЙ ФЕДЕРАЦ</a:t>
            </a:r>
            <a:r>
              <a:rPr lang="ru-RU" sz="1300" dirty="0">
                <a:solidFill>
                  <a:srgbClr val="FFFFFF"/>
                </a:solidFill>
                <a:latin typeface="Montserrat Medium" panose="00000600000000000000" pitchFamily="2" charset="-52"/>
                <a:cs typeface="Arial"/>
              </a:rPr>
              <a:t>ИИ</a:t>
            </a: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18" name="Picture 18">
            <a:extLst>
              <a:ext uri="{FF2B5EF4-FFF2-40B4-BE49-F238E27FC236}">
                <a16:creationId xmlns:a16="http://schemas.microsoft.com/office/drawing/2014/main" id="{A0C81A95-275F-4922-9D77-77E0D8017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641" y="520210"/>
            <a:ext cx="369435" cy="38617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941880" y="512763"/>
            <a:ext cx="2743200" cy="365125"/>
          </a:xfrm>
        </p:spPr>
        <p:txBody>
          <a:bodyPr/>
          <a:lstStyle/>
          <a:p>
            <a:fld id="{330EA680-D336-4FF7-8B7A-9848BB0A1C32}" type="slidenum">
              <a:rPr lang="en-US" sz="1400" b="1" smtClean="0">
                <a:solidFill>
                  <a:srgbClr val="FFFFFF"/>
                </a:solidFill>
                <a:latin typeface="Century" panose="02040604050505020304" pitchFamily="18" charset="0"/>
                <a:cs typeface="Arial"/>
              </a:rPr>
              <a:t>9</a:t>
            </a:fld>
            <a:endParaRPr lang="en-US" sz="1400" b="1" dirty="0">
              <a:solidFill>
                <a:srgbClr val="FFFFFF"/>
              </a:solidFill>
              <a:latin typeface="Century" panose="02040604050505020304" pitchFamily="18" charset="0"/>
              <a:cs typeface="Arial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H="1">
            <a:off x="499641" y="6291017"/>
            <a:ext cx="11176699" cy="616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486621" y="6327797"/>
            <a:ext cx="11214621" cy="87530"/>
          </a:xfrm>
          <a:prstGeom prst="rect">
            <a:avLst/>
          </a:prstGeom>
        </p:spPr>
        <p:txBody>
          <a:bodyPr/>
          <a:lstStyle>
            <a:lvl1pPr marL="342891" indent="-342891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t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Код типа структурного элемента: </a:t>
            </a:r>
            <a:r>
              <a:rPr lang="ru-RU" altLang="ru-RU" sz="1200" dirty="0">
                <a:solidFill>
                  <a:prstClr val="black"/>
                </a:solidFill>
                <a:latin typeface="Calibri"/>
              </a:rPr>
              <a:t>2</a:t>
            </a:r>
            <a:r>
              <a:rPr kumimoji="0" lang="ru-RU" alt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- федеральные проекты; 3 - ведомственные проекты; 4 - комплексы процессных мероприятий; 5 – ФЦП</a:t>
            </a:r>
            <a:r>
              <a:rPr lang="ru-RU" altLang="ru-RU" sz="1050" dirty="0">
                <a:solidFill>
                  <a:prstClr val="black"/>
                </a:solidFill>
                <a:latin typeface="Calibri"/>
              </a:rPr>
              <a:t>.</a:t>
            </a:r>
            <a:endParaRPr kumimoji="0" lang="ru-RU" altLang="ru-RU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27727" y="2663420"/>
            <a:ext cx="3173911" cy="2841553"/>
          </a:xfrm>
          <a:prstGeom prst="rect">
            <a:avLst/>
          </a:prstGeom>
          <a:solidFill>
            <a:srgbClr val="C6D9F1">
              <a:alpha val="21961"/>
            </a:srgbClr>
          </a:solidFill>
          <a:ln>
            <a:solidFill>
              <a:sysClr val="windowText" lastClr="000000"/>
            </a:solidFill>
          </a:ln>
        </p:spPr>
        <p:txBody>
          <a:bodyPr wrap="square" lIns="33231" rIns="33231" rtlCol="0" anchor="t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100" b="1" i="0" u="none" strike="noStrike" kern="0" cap="none" spc="0" normalizeH="0" baseline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Подпрограмма</a:t>
            </a:r>
          </a:p>
          <a:p>
            <a:r>
              <a:rPr lang="ru-RU" dirty="0"/>
              <a:t>(направление)</a:t>
            </a:r>
          </a:p>
        </p:txBody>
      </p:sp>
      <p:cxnSp>
        <p:nvCxnSpPr>
          <p:cNvPr id="33" name="Прямая со стрелкой 32"/>
          <p:cNvCxnSpPr/>
          <p:nvPr/>
        </p:nvCxnSpPr>
        <p:spPr>
          <a:xfrm flipH="1">
            <a:off x="6828698" y="3461432"/>
            <a:ext cx="882" cy="376669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4623047" y="3481894"/>
            <a:ext cx="882" cy="376669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>
            <a:off x="5744528" y="3478562"/>
            <a:ext cx="882" cy="376669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70989" y="2663420"/>
            <a:ext cx="3173911" cy="2841554"/>
          </a:xfrm>
          <a:prstGeom prst="rect">
            <a:avLst/>
          </a:prstGeom>
          <a:solidFill>
            <a:srgbClr val="C6D9F1">
              <a:alpha val="21961"/>
            </a:srgbClr>
          </a:solidFill>
          <a:ln>
            <a:solidFill>
              <a:sysClr val="windowText" lastClr="000000"/>
            </a:solidFill>
          </a:ln>
        </p:spPr>
        <p:txBody>
          <a:bodyPr wrap="square" lIns="33231" rIns="33231" rtlCol="0" anchor="t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100" b="1" i="0" u="none" strike="noStrike" kern="0" cap="none" spc="0" normalizeH="0" baseline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Подпрограмма</a:t>
            </a:r>
          </a:p>
          <a:p>
            <a:r>
              <a:rPr lang="ru-RU" dirty="0"/>
              <a:t>(направление)</a:t>
            </a:r>
          </a:p>
        </p:txBody>
      </p:sp>
      <p:cxnSp>
        <p:nvCxnSpPr>
          <p:cNvPr id="37" name="Прямая со стрелкой 36"/>
          <p:cNvCxnSpPr/>
          <p:nvPr/>
        </p:nvCxnSpPr>
        <p:spPr>
          <a:xfrm flipH="1">
            <a:off x="3153441" y="3461432"/>
            <a:ext cx="882" cy="376669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2062482" y="3481894"/>
            <a:ext cx="882" cy="376669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H="1">
            <a:off x="948081" y="3481894"/>
            <a:ext cx="882" cy="376669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endCxn id="32" idx="0"/>
          </p:cNvCxnSpPr>
          <p:nvPr/>
        </p:nvCxnSpPr>
        <p:spPr>
          <a:xfrm flipH="1">
            <a:off x="5714683" y="2286751"/>
            <a:ext cx="881" cy="376669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endCxn id="36" idx="0"/>
          </p:cNvCxnSpPr>
          <p:nvPr/>
        </p:nvCxnSpPr>
        <p:spPr>
          <a:xfrm flipH="1">
            <a:off x="2057945" y="2286751"/>
            <a:ext cx="882" cy="376669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70989" y="1728428"/>
            <a:ext cx="6831274" cy="740525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wrap="square" lIns="33231" rIns="33231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846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Госпрограмма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949968" y="1728400"/>
            <a:ext cx="3736510" cy="740525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wrap="square" lIns="33231" rIns="33231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3323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ХХ</a:t>
            </a:r>
          </a:p>
          <a:p>
            <a:r>
              <a:rPr lang="ru-RU" sz="1600" b="0" i="1" dirty="0"/>
              <a:t>код госпрограммы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949967" y="2663420"/>
            <a:ext cx="3730704" cy="933265"/>
          </a:xfrm>
          <a:prstGeom prst="rect">
            <a:avLst/>
          </a:prstGeom>
          <a:solidFill>
            <a:srgbClr val="1F497D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wrap="square" lIns="33231" rIns="33231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77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sz="3323" dirty="0"/>
              <a:t>Х</a:t>
            </a:r>
          </a:p>
          <a:p>
            <a:r>
              <a:rPr lang="ru-RU" sz="1600" b="0" i="1" dirty="0"/>
              <a:t>код типа структурного элемента*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964732" y="3791180"/>
            <a:ext cx="1723409" cy="1326453"/>
          </a:xfrm>
          <a:prstGeom prst="rect">
            <a:avLst/>
          </a:prstGeom>
          <a:solidFill>
            <a:srgbClr val="F79646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wrap="square" lIns="33231" rIns="33231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3323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ХХ</a:t>
            </a:r>
          </a:p>
          <a:p>
            <a:r>
              <a:rPr lang="ru-RU" sz="1600" b="0" i="1" dirty="0"/>
              <a:t>код структурного элемента</a:t>
            </a:r>
          </a:p>
        </p:txBody>
      </p:sp>
      <p:grpSp>
        <p:nvGrpSpPr>
          <p:cNvPr id="46" name="Группа 45"/>
          <p:cNvGrpSpPr/>
          <p:nvPr/>
        </p:nvGrpSpPr>
        <p:grpSpPr>
          <a:xfrm>
            <a:off x="784962" y="5423534"/>
            <a:ext cx="326238" cy="222942"/>
            <a:chOff x="5025213" y="6262324"/>
            <a:chExt cx="353424" cy="241521"/>
          </a:xfrm>
        </p:grpSpPr>
        <p:cxnSp>
          <p:nvCxnSpPr>
            <p:cNvPr id="47" name="Прямая со стрелкой 46"/>
            <p:cNvCxnSpPr/>
            <p:nvPr/>
          </p:nvCxnSpPr>
          <p:spPr>
            <a:xfrm>
              <a:off x="5198941" y="6262326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 стрелкой 47"/>
            <p:cNvCxnSpPr/>
            <p:nvPr/>
          </p:nvCxnSpPr>
          <p:spPr>
            <a:xfrm>
              <a:off x="5378637" y="6263315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 стрелкой 48"/>
            <p:cNvCxnSpPr/>
            <p:nvPr/>
          </p:nvCxnSpPr>
          <p:spPr>
            <a:xfrm>
              <a:off x="5025213" y="6262324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9"/>
          <p:cNvSpPr txBox="1"/>
          <p:nvPr/>
        </p:nvSpPr>
        <p:spPr>
          <a:xfrm>
            <a:off x="528868" y="3141009"/>
            <a:ext cx="4585929" cy="455676"/>
          </a:xfrm>
          <a:prstGeom prst="rect">
            <a:avLst/>
          </a:prstGeom>
          <a:solidFill>
            <a:srgbClr val="1F497D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wrap="square" lIns="33231" rIns="33231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77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Проектная часть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358800" y="3141009"/>
            <a:ext cx="1853711" cy="455676"/>
          </a:xfrm>
          <a:prstGeom prst="rect">
            <a:avLst/>
          </a:prstGeom>
          <a:solidFill>
            <a:srgbClr val="1F497D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wrap="square" lIns="33231" rIns="33231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77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Процессная часть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62039" y="5653463"/>
            <a:ext cx="838481" cy="509490"/>
          </a:xfrm>
          <a:prstGeom prst="rect">
            <a:avLst/>
          </a:prstGeom>
          <a:solidFill>
            <a:srgbClr val="F79646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wrap="square" lIns="0" rIns="0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50" b="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мероприятия</a:t>
            </a:r>
            <a:br>
              <a:rPr lang="ru-RU" dirty="0"/>
            </a:br>
            <a:r>
              <a:rPr lang="ru-RU" dirty="0"/>
              <a:t>(результаты)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964732" y="5278795"/>
            <a:ext cx="1723409" cy="884158"/>
          </a:xfrm>
          <a:prstGeom prst="rect">
            <a:avLst/>
          </a:prstGeom>
          <a:solidFill>
            <a:srgbClr val="F79646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wrap="square" lIns="33231" rIns="33231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2954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ХХХХХ</a:t>
            </a:r>
          </a:p>
          <a:p>
            <a:r>
              <a:rPr lang="ru-RU" sz="1500" b="0" i="1" dirty="0"/>
              <a:t>код направления расходов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62040" y="3855231"/>
            <a:ext cx="780990" cy="1555993"/>
          </a:xfrm>
          <a:prstGeom prst="rect">
            <a:avLst/>
          </a:prstGeom>
          <a:solidFill>
            <a:srgbClr val="F79646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vert="vert270" wrap="square" lIns="33231" rIns="33231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92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Ведомственный проект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663763" y="3855231"/>
            <a:ext cx="780990" cy="1555993"/>
          </a:xfrm>
          <a:prstGeom prst="rect">
            <a:avLst/>
          </a:prstGeom>
          <a:solidFill>
            <a:srgbClr val="F79646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vert="vert270" wrap="square" lIns="33231" rIns="33231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92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Федеральный проект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769107" y="3842819"/>
            <a:ext cx="780990" cy="1555993"/>
          </a:xfrm>
          <a:prstGeom prst="rect">
            <a:avLst/>
          </a:prstGeom>
          <a:solidFill>
            <a:srgbClr val="F79646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vert="vert270" wrap="square" lIns="33231" rIns="33231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92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Ведомственный проект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231136" y="3855231"/>
            <a:ext cx="780990" cy="1555993"/>
          </a:xfrm>
          <a:prstGeom prst="rect">
            <a:avLst/>
          </a:prstGeom>
          <a:solidFill>
            <a:srgbClr val="C0504D">
              <a:lumMod val="60000"/>
              <a:lumOff val="40000"/>
            </a:srgbClr>
          </a:solidFill>
          <a:ln>
            <a:solidFill>
              <a:sysClr val="windowText" lastClr="000000"/>
            </a:solidFill>
          </a:ln>
        </p:spPr>
        <p:txBody>
          <a:bodyPr vert="vert270" wrap="square" lIns="33231" rIns="33231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92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Федеральный проект (НП)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332859" y="3855231"/>
            <a:ext cx="780990" cy="1555993"/>
          </a:xfrm>
          <a:prstGeom prst="rect">
            <a:avLst/>
          </a:prstGeom>
          <a:solidFill>
            <a:srgbClr val="F79646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vert="vert270" wrap="square" lIns="33231" rIns="33231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92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Комплекс процессных мероприятий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438203" y="3842819"/>
            <a:ext cx="780990" cy="1555993"/>
          </a:xfrm>
          <a:prstGeom prst="rect">
            <a:avLst/>
          </a:prstGeom>
          <a:solidFill>
            <a:srgbClr val="F79646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vert="vert270" wrap="square" lIns="33231" rIns="33231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92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Комплекс процессных мероприятий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951940" y="3791181"/>
            <a:ext cx="1724400" cy="1326452"/>
          </a:xfrm>
          <a:prstGeom prst="rect">
            <a:avLst/>
          </a:prstGeom>
          <a:solidFill>
            <a:srgbClr val="C0504D">
              <a:lumMod val="60000"/>
              <a:lumOff val="40000"/>
            </a:srgbClr>
          </a:solidFill>
          <a:ln>
            <a:solidFill>
              <a:sysClr val="windowText" lastClr="000000"/>
            </a:solidFill>
          </a:ln>
        </p:spPr>
        <p:txBody>
          <a:bodyPr wrap="square" lIns="33231" rIns="33231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3323" b="1" i="0" u="none" strike="noStrike" kern="0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en-US" dirty="0"/>
              <a:t>G</a:t>
            </a:r>
            <a:r>
              <a:rPr lang="ru-RU" dirty="0">
                <a:solidFill>
                  <a:schemeClr val="tx1"/>
                </a:solidFill>
              </a:rPr>
              <a:t>Х</a:t>
            </a:r>
          </a:p>
          <a:p>
            <a:r>
              <a:rPr lang="ru-RU" sz="1600" b="0" i="1" dirty="0">
                <a:solidFill>
                  <a:schemeClr val="tx1"/>
                </a:solidFill>
              </a:rPr>
              <a:t>код федерального проекта</a:t>
            </a:r>
            <a:r>
              <a:rPr lang="en-US" sz="1600" b="0" i="1" dirty="0">
                <a:solidFill>
                  <a:schemeClr val="tx1"/>
                </a:solidFill>
              </a:rPr>
              <a:t> (</a:t>
            </a:r>
            <a:r>
              <a:rPr lang="ru-RU" sz="1600" b="0" i="1" dirty="0">
                <a:solidFill>
                  <a:schemeClr val="tx1"/>
                </a:solidFill>
              </a:rPr>
              <a:t>НП)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9951383" y="5278795"/>
            <a:ext cx="1724956" cy="884158"/>
          </a:xfrm>
          <a:prstGeom prst="rect">
            <a:avLst/>
          </a:prstGeom>
          <a:solidFill>
            <a:srgbClr val="C0504D">
              <a:lumMod val="60000"/>
              <a:lumOff val="40000"/>
            </a:srgbClr>
          </a:solidFill>
          <a:ln>
            <a:solidFill>
              <a:sysClr val="windowText" lastClr="000000"/>
            </a:solidFill>
          </a:ln>
        </p:spPr>
        <p:txBody>
          <a:bodyPr wrap="square" lIns="33231" rIns="33231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2954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ХХХХХ</a:t>
            </a:r>
          </a:p>
          <a:p>
            <a:r>
              <a:rPr lang="ru-RU" sz="1500" b="0" i="1" dirty="0"/>
              <a:t>код направления расходов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663762" y="5653463"/>
            <a:ext cx="842101" cy="509490"/>
          </a:xfrm>
          <a:prstGeom prst="rect">
            <a:avLst/>
          </a:prstGeom>
          <a:solidFill>
            <a:srgbClr val="F79646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wrap="square" lIns="0" rIns="0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50" b="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мероприятия</a:t>
            </a:r>
            <a:br>
              <a:rPr lang="ru-RU" dirty="0"/>
            </a:br>
            <a:r>
              <a:rPr lang="ru-RU" dirty="0"/>
              <a:t>(результаты)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769106" y="5653463"/>
            <a:ext cx="875793" cy="509490"/>
          </a:xfrm>
          <a:prstGeom prst="rect">
            <a:avLst/>
          </a:prstGeom>
          <a:solidFill>
            <a:srgbClr val="F79646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wrap="square" lIns="0" rIns="0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50" b="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мероприятия</a:t>
            </a:r>
            <a:br>
              <a:rPr lang="ru-RU" dirty="0"/>
            </a:br>
            <a:r>
              <a:rPr lang="ru-RU" dirty="0"/>
              <a:t>(результаты)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123409" y="5653463"/>
            <a:ext cx="890133" cy="509490"/>
          </a:xfrm>
          <a:prstGeom prst="rect">
            <a:avLst/>
          </a:prstGeom>
          <a:solidFill>
            <a:srgbClr val="C0504D">
              <a:lumMod val="60000"/>
              <a:lumOff val="40000"/>
            </a:srgbClr>
          </a:solidFill>
          <a:ln>
            <a:solidFill>
              <a:sysClr val="windowText" lastClr="000000"/>
            </a:solidFill>
          </a:ln>
        </p:spPr>
        <p:txBody>
          <a:bodyPr wrap="square" lIns="0" rIns="0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50" b="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мероприятия</a:t>
            </a:r>
            <a:br>
              <a:rPr lang="ru-RU" dirty="0"/>
            </a:br>
            <a:r>
              <a:rPr lang="ru-RU" dirty="0"/>
              <a:t>(результаты)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334275" y="5653463"/>
            <a:ext cx="842102" cy="509490"/>
          </a:xfrm>
          <a:prstGeom prst="rect">
            <a:avLst/>
          </a:prstGeom>
          <a:solidFill>
            <a:srgbClr val="F79646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wrap="square" lIns="0" rIns="0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50" b="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мероприятия</a:t>
            </a:r>
            <a:br>
              <a:rPr lang="ru-RU" dirty="0"/>
            </a:br>
            <a:r>
              <a:rPr lang="ru-RU" dirty="0"/>
              <a:t>(результаты)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439619" y="5653463"/>
            <a:ext cx="881872" cy="509490"/>
          </a:xfrm>
          <a:prstGeom prst="rect">
            <a:avLst/>
          </a:prstGeom>
          <a:solidFill>
            <a:srgbClr val="F79646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wrap="square" lIns="0" rIns="0" rtlCol="0" anchor="ctr">
            <a:noAutofit/>
          </a:bodyPr>
          <a:lstStyle>
            <a:defPPr>
              <a:defRPr lang="en-US"/>
            </a:defPPr>
            <a:lvl1pPr marR="0" lvl="0" indent="0" algn="ctr" defTabSz="84408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50" b="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мероприятия</a:t>
            </a:r>
            <a:br>
              <a:rPr lang="ru-RU" dirty="0"/>
            </a:br>
            <a:r>
              <a:rPr lang="ru-RU" dirty="0"/>
              <a:t>(результаты)</a:t>
            </a:r>
          </a:p>
        </p:txBody>
      </p:sp>
      <p:grpSp>
        <p:nvGrpSpPr>
          <p:cNvPr id="67" name="Группа 66"/>
          <p:cNvGrpSpPr/>
          <p:nvPr/>
        </p:nvGrpSpPr>
        <p:grpSpPr>
          <a:xfrm>
            <a:off x="1894825" y="5422619"/>
            <a:ext cx="326238" cy="222942"/>
            <a:chOff x="5025213" y="6262324"/>
            <a:chExt cx="353424" cy="241521"/>
          </a:xfrm>
        </p:grpSpPr>
        <p:cxnSp>
          <p:nvCxnSpPr>
            <p:cNvPr id="68" name="Прямая со стрелкой 67"/>
            <p:cNvCxnSpPr/>
            <p:nvPr/>
          </p:nvCxnSpPr>
          <p:spPr>
            <a:xfrm>
              <a:off x="5198941" y="6262326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 стрелкой 68"/>
            <p:cNvCxnSpPr/>
            <p:nvPr/>
          </p:nvCxnSpPr>
          <p:spPr>
            <a:xfrm>
              <a:off x="5378637" y="6263315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 стрелкой 69"/>
            <p:cNvCxnSpPr/>
            <p:nvPr/>
          </p:nvCxnSpPr>
          <p:spPr>
            <a:xfrm>
              <a:off x="5025213" y="6262324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Группа 70"/>
          <p:cNvGrpSpPr/>
          <p:nvPr/>
        </p:nvGrpSpPr>
        <p:grpSpPr>
          <a:xfrm>
            <a:off x="2999180" y="5421704"/>
            <a:ext cx="326238" cy="222942"/>
            <a:chOff x="5025213" y="6262324"/>
            <a:chExt cx="353424" cy="241521"/>
          </a:xfrm>
        </p:grpSpPr>
        <p:cxnSp>
          <p:nvCxnSpPr>
            <p:cNvPr id="72" name="Прямая со стрелкой 71"/>
            <p:cNvCxnSpPr/>
            <p:nvPr/>
          </p:nvCxnSpPr>
          <p:spPr>
            <a:xfrm>
              <a:off x="5198941" y="6262326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 стрелкой 72"/>
            <p:cNvCxnSpPr/>
            <p:nvPr/>
          </p:nvCxnSpPr>
          <p:spPr>
            <a:xfrm>
              <a:off x="5378637" y="6263315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 стрелкой 73"/>
            <p:cNvCxnSpPr/>
            <p:nvPr/>
          </p:nvCxnSpPr>
          <p:spPr>
            <a:xfrm>
              <a:off x="5025213" y="6262324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Группа 74"/>
          <p:cNvGrpSpPr/>
          <p:nvPr/>
        </p:nvGrpSpPr>
        <p:grpSpPr>
          <a:xfrm>
            <a:off x="4464972" y="5421704"/>
            <a:ext cx="326238" cy="222942"/>
            <a:chOff x="5025213" y="6262324"/>
            <a:chExt cx="353424" cy="241521"/>
          </a:xfrm>
        </p:grpSpPr>
        <p:cxnSp>
          <p:nvCxnSpPr>
            <p:cNvPr id="76" name="Прямая со стрелкой 75"/>
            <p:cNvCxnSpPr/>
            <p:nvPr/>
          </p:nvCxnSpPr>
          <p:spPr>
            <a:xfrm>
              <a:off x="5198941" y="6262326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 стрелкой 76"/>
            <p:cNvCxnSpPr/>
            <p:nvPr/>
          </p:nvCxnSpPr>
          <p:spPr>
            <a:xfrm>
              <a:off x="5378637" y="6263315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 стрелкой 77"/>
            <p:cNvCxnSpPr/>
            <p:nvPr/>
          </p:nvCxnSpPr>
          <p:spPr>
            <a:xfrm>
              <a:off x="5025213" y="6262324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Группа 78"/>
          <p:cNvGrpSpPr/>
          <p:nvPr/>
        </p:nvGrpSpPr>
        <p:grpSpPr>
          <a:xfrm>
            <a:off x="5545596" y="5421704"/>
            <a:ext cx="326238" cy="222942"/>
            <a:chOff x="5025213" y="6262324"/>
            <a:chExt cx="353424" cy="241521"/>
          </a:xfrm>
        </p:grpSpPr>
        <p:cxnSp>
          <p:nvCxnSpPr>
            <p:cNvPr id="80" name="Прямая со стрелкой 79"/>
            <p:cNvCxnSpPr/>
            <p:nvPr/>
          </p:nvCxnSpPr>
          <p:spPr>
            <a:xfrm>
              <a:off x="5198941" y="6262326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 стрелкой 80"/>
            <p:cNvCxnSpPr/>
            <p:nvPr/>
          </p:nvCxnSpPr>
          <p:spPr>
            <a:xfrm>
              <a:off x="5378637" y="6263315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 стрелкой 81"/>
            <p:cNvCxnSpPr/>
            <p:nvPr/>
          </p:nvCxnSpPr>
          <p:spPr>
            <a:xfrm>
              <a:off x="5025213" y="6262324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Группа 82"/>
          <p:cNvGrpSpPr/>
          <p:nvPr/>
        </p:nvGrpSpPr>
        <p:grpSpPr>
          <a:xfrm>
            <a:off x="6665579" y="5421704"/>
            <a:ext cx="326238" cy="222942"/>
            <a:chOff x="5025213" y="6262324"/>
            <a:chExt cx="353424" cy="241521"/>
          </a:xfrm>
        </p:grpSpPr>
        <p:cxnSp>
          <p:nvCxnSpPr>
            <p:cNvPr id="84" name="Прямая со стрелкой 83"/>
            <p:cNvCxnSpPr/>
            <p:nvPr/>
          </p:nvCxnSpPr>
          <p:spPr>
            <a:xfrm>
              <a:off x="5198941" y="6262326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 стрелкой 84"/>
            <p:cNvCxnSpPr/>
            <p:nvPr/>
          </p:nvCxnSpPr>
          <p:spPr>
            <a:xfrm>
              <a:off x="5378637" y="6263315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 стрелкой 85"/>
            <p:cNvCxnSpPr/>
            <p:nvPr/>
          </p:nvCxnSpPr>
          <p:spPr>
            <a:xfrm>
              <a:off x="5025213" y="6262324"/>
              <a:ext cx="0" cy="24053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7" name="Прямая соединительная линия 86"/>
          <p:cNvCxnSpPr/>
          <p:nvPr/>
        </p:nvCxnSpPr>
        <p:spPr>
          <a:xfrm>
            <a:off x="7635729" y="1462444"/>
            <a:ext cx="0" cy="4785574"/>
          </a:xfrm>
          <a:prstGeom prst="line">
            <a:avLst/>
          </a:prstGeom>
          <a:ln>
            <a:solidFill>
              <a:srgbClr val="4B97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400188" y="1447890"/>
            <a:ext cx="68306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4083" fontAlgn="base">
              <a:spcBef>
                <a:spcPct val="0"/>
              </a:spcBef>
              <a:spcAft>
                <a:spcPct val="0"/>
              </a:spcAft>
            </a:pPr>
            <a:r>
              <a:rPr lang="ru-RU" sz="1400" i="1" dirty="0">
                <a:solidFill>
                  <a:prstClr val="black"/>
                </a:solidFill>
                <a:latin typeface="Trebuchet MS" panose="020B0603020202020204" pitchFamily="34" charset="0"/>
              </a:rPr>
              <a:t>Структура госпрограммы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7964732" y="1380970"/>
            <a:ext cx="3736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4083" fontAlgn="base">
              <a:spcBef>
                <a:spcPct val="0"/>
              </a:spcBef>
              <a:spcAft>
                <a:spcPct val="0"/>
              </a:spcAft>
            </a:pPr>
            <a:r>
              <a:rPr lang="ru-RU" sz="1400" i="1" dirty="0">
                <a:solidFill>
                  <a:prstClr val="black"/>
                </a:solidFill>
                <a:latin typeface="Trebuchet MS" panose="020B0603020202020204" pitchFamily="34" charset="0"/>
              </a:rPr>
              <a:t>Целевая статья</a:t>
            </a:r>
          </a:p>
        </p:txBody>
      </p:sp>
      <p:sp>
        <p:nvSpPr>
          <p:cNvPr id="91" name="object 79">
            <a:extLst>
              <a:ext uri="{FF2B5EF4-FFF2-40B4-BE49-F238E27FC236}">
                <a16:creationId xmlns:a16="http://schemas.microsoft.com/office/drawing/2014/main" id="{26546641-53B4-4CAD-87FF-B58AA8C450A2}"/>
              </a:ext>
            </a:extLst>
          </p:cNvPr>
          <p:cNvSpPr txBox="1">
            <a:spLocks/>
          </p:cNvSpPr>
          <p:nvPr/>
        </p:nvSpPr>
        <p:spPr>
          <a:xfrm>
            <a:off x="635138" y="955826"/>
            <a:ext cx="11301034" cy="384078"/>
          </a:xfrm>
          <a:prstGeom prst="rect">
            <a:avLst/>
          </a:prstGeom>
        </p:spPr>
        <p:txBody>
          <a:bodyPr vert="horz" wrap="square" lIns="0" tIns="14604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lnSpc>
                <a:spcPct val="100000"/>
              </a:lnSpc>
              <a:spcBef>
                <a:spcPts val="114"/>
              </a:spcBef>
              <a:tabLst>
                <a:tab pos="3362960" algn="l"/>
              </a:tabLst>
            </a:pPr>
            <a:r>
              <a:rPr lang="ru-RU" sz="2400" b="1" dirty="0">
                <a:latin typeface="Spectral"/>
                <a:cs typeface="Spectral"/>
              </a:rPr>
              <a:t>Структура госпрограммы и ее отражение в бюджетной классификации</a:t>
            </a:r>
          </a:p>
        </p:txBody>
      </p:sp>
    </p:spTree>
    <p:extLst>
      <p:ext uri="{BB962C8B-B14F-4D97-AF65-F5344CB8AC3E}">
        <p14:creationId xmlns:p14="http://schemas.microsoft.com/office/powerpoint/2010/main" val="254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МИНФИН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A3E"/>
      </a:accent1>
      <a:accent2>
        <a:srgbClr val="007B87"/>
      </a:accent2>
      <a:accent3>
        <a:srgbClr val="717682"/>
      </a:accent3>
      <a:accent4>
        <a:srgbClr val="F5D74A"/>
      </a:accent4>
      <a:accent5>
        <a:srgbClr val="A0313A"/>
      </a:accent5>
      <a:accent6>
        <a:srgbClr val="C0A158"/>
      </a:accent6>
      <a:hlink>
        <a:srgbClr val="153736"/>
      </a:hlink>
      <a:folHlink>
        <a:srgbClr val="002B5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3521</TotalTime>
  <Words>1114</Words>
  <Application>Microsoft Office PowerPoint</Application>
  <PresentationFormat>Широкоэкранный</PresentationFormat>
  <Paragraphs>246</Paragraphs>
  <Slides>14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Arial</vt:lpstr>
      <vt:lpstr>Calibri</vt:lpstr>
      <vt:lpstr>Calibri Light</vt:lpstr>
      <vt:lpstr>Century</vt:lpstr>
      <vt:lpstr>Courier New</vt:lpstr>
      <vt:lpstr>Montserrat Medium</vt:lpstr>
      <vt:lpstr>Spectral</vt:lpstr>
      <vt:lpstr>Times New Roman</vt:lpstr>
      <vt:lpstr>Trebuchet MS</vt:lpstr>
      <vt:lpstr>office theme</vt:lpstr>
      <vt:lpstr>Презентация PowerPoint</vt:lpstr>
      <vt:lpstr>Презентация PowerPoint</vt:lpstr>
      <vt:lpstr>Презентация PowerPoint</vt:lpstr>
      <vt:lpstr>Модель взаимосвязи госпрограмм федерального и регионального уровней</vt:lpstr>
      <vt:lpstr>Презентация PowerPoint</vt:lpstr>
      <vt:lpstr>Типы структурных элементов госпрограммы</vt:lpstr>
      <vt:lpstr>Ключевые элементы государственных программ Российской Федерации и государственных программ субъектов Российской Федерации, подлежащие взаимоувязке</vt:lpstr>
      <vt:lpstr>Определение показателя и результата госпрограммы</vt:lpstr>
      <vt:lpstr>Презентация PowerPoint</vt:lpstr>
      <vt:lpstr>Госпрограмма: новая система управления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Эля Насибуллина</dc:creator>
  <cp:lastModifiedBy>БЕГЧИН НИКОЛАЙ АРКАДЬЕВИЧ</cp:lastModifiedBy>
  <cp:revision>600</cp:revision>
  <cp:lastPrinted>2022-05-30T14:53:16Z</cp:lastPrinted>
  <dcterms:created xsi:type="dcterms:W3CDTF">2021-11-29T01:01:16Z</dcterms:created>
  <dcterms:modified xsi:type="dcterms:W3CDTF">2023-09-20T16:19:44Z</dcterms:modified>
</cp:coreProperties>
</file>